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Telegraf" charset="1" panose="00000500000000000000"/>
      <p:regular r:id="rId18"/>
    </p:embeddedFont>
    <p:embeddedFont>
      <p:font typeface="Telegraf Bold" charset="1" panose="00000800000000000000"/>
      <p:regular r:id="rId19"/>
    </p:embeddedFont>
    <p:embeddedFont>
      <p:font typeface="Telegraf Extra-Light" charset="1" panose="00000300000000000000"/>
      <p:regular r:id="rId20"/>
    </p:embeddedFont>
    <p:embeddedFont>
      <p:font typeface="Telegraf Medium" charset="1" panose="00000600000000000000"/>
      <p:regular r:id="rId21"/>
    </p:embeddedFont>
    <p:embeddedFont>
      <p:font typeface="Telegraf Ultra-Bold" charset="1" panose="00000900000000000000"/>
      <p:regular r:id="rId22"/>
    </p:embeddedFont>
    <p:embeddedFont>
      <p:font typeface="Telegraf Heavy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jpeg" Type="http://schemas.openxmlformats.org/officeDocument/2006/relationships/image"/><Relationship Id="rId12" Target="../media/image11.jpeg" Type="http://schemas.openxmlformats.org/officeDocument/2006/relationships/image"/><Relationship Id="rId13" Target="../media/image12.png" Type="http://schemas.openxmlformats.org/officeDocument/2006/relationships/image"/><Relationship Id="rId14" Target="../media/image13.jpe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83.svg" Type="http://schemas.openxmlformats.org/officeDocument/2006/relationships/image"/><Relationship Id="rId13" Target="../media/image8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17" Target="../media/image34.png" Type="http://schemas.openxmlformats.org/officeDocument/2006/relationships/image"/><Relationship Id="rId18" Target="../media/image35.png" Type="http://schemas.openxmlformats.org/officeDocument/2006/relationships/image"/><Relationship Id="rId19" Target="../media/image36.png" Type="http://schemas.openxmlformats.org/officeDocument/2006/relationships/image"/><Relationship Id="rId2" Target="../media/image1.png" Type="http://schemas.openxmlformats.org/officeDocument/2006/relationships/image"/><Relationship Id="rId20" Target="../media/image37.svg" Type="http://schemas.openxmlformats.org/officeDocument/2006/relationships/image"/><Relationship Id="rId21" Target="../media/image19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38.gif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39.gif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01358" y="339845"/>
            <a:ext cx="1701409" cy="2921612"/>
          </a:xfrm>
          <a:custGeom>
            <a:avLst/>
            <a:gdLst/>
            <a:ahLst/>
            <a:cxnLst/>
            <a:rect r="r" b="b" t="t" l="l"/>
            <a:pathLst>
              <a:path h="2921612" w="1701409">
                <a:moveTo>
                  <a:pt x="0" y="0"/>
                </a:moveTo>
                <a:lnTo>
                  <a:pt x="1701410" y="0"/>
                </a:lnTo>
                <a:lnTo>
                  <a:pt x="1701410" y="2921612"/>
                </a:lnTo>
                <a:lnTo>
                  <a:pt x="0" y="292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48981" y="3750424"/>
            <a:ext cx="14516960" cy="3036993"/>
            <a:chOff x="0" y="0"/>
            <a:chExt cx="3823397" cy="7998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799867"/>
            </a:xfrm>
            <a:custGeom>
              <a:avLst/>
              <a:gdLst/>
              <a:ahLst/>
              <a:cxnLst/>
              <a:rect r="r" b="b" t="t" l="l"/>
              <a:pathLst>
                <a:path h="79986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799867"/>
                  </a:lnTo>
                  <a:lnTo>
                    <a:pt x="0" y="799867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837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22059" y="3499582"/>
            <a:ext cx="14516960" cy="3036993"/>
            <a:chOff x="0" y="0"/>
            <a:chExt cx="3823397" cy="7998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799867"/>
            </a:xfrm>
            <a:custGeom>
              <a:avLst/>
              <a:gdLst/>
              <a:ahLst/>
              <a:cxnLst/>
              <a:rect r="r" b="b" t="t" l="l"/>
              <a:pathLst>
                <a:path h="79986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799867"/>
                  </a:lnTo>
                  <a:lnTo>
                    <a:pt x="0" y="799867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837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143274" y="8904614"/>
            <a:ext cx="23205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35936" y="3588499"/>
            <a:ext cx="8889206" cy="245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39"/>
              </a:lnSpc>
            </a:pPr>
            <a:r>
              <a:rPr lang="en-US" sz="8599">
                <a:solidFill>
                  <a:srgbClr val="FFFFFF"/>
                </a:solidFill>
                <a:latin typeface="Open Sans Bold"/>
              </a:rPr>
              <a:t>1º Status Report</a:t>
            </a:r>
          </a:p>
          <a:p>
            <a:pPr algn="ctr">
              <a:lnSpc>
                <a:spcPts val="7999"/>
              </a:lnSpc>
            </a:pPr>
            <a:r>
              <a:rPr lang="en-US" sz="4999">
                <a:solidFill>
                  <a:srgbClr val="FFFFFF"/>
                </a:solidFill>
                <a:latin typeface="Open Sans Bold"/>
              </a:rPr>
              <a:t> Registro de Diplomas de IES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24949" y="2923990"/>
            <a:ext cx="7258480" cy="5990765"/>
            <a:chOff x="0" y="0"/>
            <a:chExt cx="1911698" cy="15778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1698" cy="1577815"/>
            </a:xfrm>
            <a:custGeom>
              <a:avLst/>
              <a:gdLst/>
              <a:ahLst/>
              <a:cxnLst/>
              <a:rect r="r" b="b" t="t" l="l"/>
              <a:pathLst>
                <a:path h="1577815" w="1911698">
                  <a:moveTo>
                    <a:pt x="0" y="0"/>
                  </a:moveTo>
                  <a:lnTo>
                    <a:pt x="1911698" y="0"/>
                  </a:lnTo>
                  <a:lnTo>
                    <a:pt x="1911698" y="1577815"/>
                  </a:lnTo>
                  <a:lnTo>
                    <a:pt x="0" y="1577815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11698" cy="1615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98027" y="2947478"/>
            <a:ext cx="7258480" cy="6151435"/>
            <a:chOff x="0" y="0"/>
            <a:chExt cx="1911698" cy="16201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1698" cy="1620131"/>
            </a:xfrm>
            <a:custGeom>
              <a:avLst/>
              <a:gdLst/>
              <a:ahLst/>
              <a:cxnLst/>
              <a:rect r="r" b="b" t="t" l="l"/>
              <a:pathLst>
                <a:path h="1620131" w="1911698">
                  <a:moveTo>
                    <a:pt x="0" y="0"/>
                  </a:moveTo>
                  <a:lnTo>
                    <a:pt x="1911698" y="0"/>
                  </a:lnTo>
                  <a:lnTo>
                    <a:pt x="1911698" y="1620131"/>
                  </a:lnTo>
                  <a:lnTo>
                    <a:pt x="0" y="1620131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11698" cy="16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470718" y="2947478"/>
            <a:ext cx="1313099" cy="1313099"/>
          </a:xfrm>
          <a:custGeom>
            <a:avLst/>
            <a:gdLst/>
            <a:ahLst/>
            <a:cxnLst/>
            <a:rect r="r" b="b" t="t" l="l"/>
            <a:pathLst>
              <a:path h="1313099" w="1313099">
                <a:moveTo>
                  <a:pt x="0" y="0"/>
                </a:moveTo>
                <a:lnTo>
                  <a:pt x="1313099" y="0"/>
                </a:lnTo>
                <a:lnTo>
                  <a:pt x="1313099" y="1313098"/>
                </a:lnTo>
                <a:lnTo>
                  <a:pt x="0" y="13130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1536" y="761033"/>
            <a:ext cx="15357444" cy="69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Open Sans Bold"/>
              </a:rPr>
              <a:t>Problemas que UFPE enfrenta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378480" y="4590405"/>
            <a:ext cx="5497575" cy="294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Telegraf Bold"/>
              </a:rPr>
              <a:t>Multiplicidade de sistemas e validação manual de diplomas</a:t>
            </a:r>
          </a:p>
          <a:p>
            <a:pPr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Telegraf Bold"/>
              </a:rPr>
              <a:t>Risco de confiança em sistemas terceiros</a:t>
            </a:r>
          </a:p>
          <a:p>
            <a:pPr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Telegraf Bold"/>
              </a:rPr>
              <a:t>Potenciais inconsistências nos dados registrados</a:t>
            </a:r>
          </a:p>
          <a:p>
            <a:pPr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Telegraf Bold"/>
              </a:rPr>
              <a:t>Surgimento de novos sistemas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1540" y="3280493"/>
            <a:ext cx="3958709" cy="58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74185" y="3236158"/>
            <a:ext cx="3503596" cy="51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2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2866462"/>
            <a:ext cx="14516960" cy="6920824"/>
            <a:chOff x="0" y="0"/>
            <a:chExt cx="3823397" cy="18227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23397" cy="1822768"/>
            </a:xfrm>
            <a:custGeom>
              <a:avLst/>
              <a:gdLst/>
              <a:ahLst/>
              <a:cxnLst/>
              <a:rect r="r" b="b" t="t" l="l"/>
              <a:pathLst>
                <a:path h="182276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22768"/>
                  </a:lnTo>
                  <a:lnTo>
                    <a:pt x="0" y="1822768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823397" cy="18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1778" y="2561242"/>
            <a:ext cx="14516960" cy="6881216"/>
            <a:chOff x="0" y="0"/>
            <a:chExt cx="3823397" cy="18123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23397" cy="1812337"/>
            </a:xfrm>
            <a:custGeom>
              <a:avLst/>
              <a:gdLst/>
              <a:ahLst/>
              <a:cxnLst/>
              <a:rect r="r" b="b" t="t" l="l"/>
              <a:pathLst>
                <a:path h="181233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12337"/>
                  </a:lnTo>
                  <a:lnTo>
                    <a:pt x="0" y="1812337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823397" cy="1850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189915" y="2713852"/>
            <a:ext cx="7058849" cy="6575996"/>
          </a:xfrm>
          <a:custGeom>
            <a:avLst/>
            <a:gdLst/>
            <a:ahLst/>
            <a:cxnLst/>
            <a:rect r="r" b="b" t="t" l="l"/>
            <a:pathLst>
              <a:path h="6575996" w="7058849">
                <a:moveTo>
                  <a:pt x="0" y="0"/>
                </a:moveTo>
                <a:lnTo>
                  <a:pt x="7058849" y="0"/>
                </a:lnTo>
                <a:lnTo>
                  <a:pt x="7058849" y="6575996"/>
                </a:lnTo>
                <a:lnTo>
                  <a:pt x="0" y="65759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11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9231" y="791425"/>
            <a:ext cx="15382054" cy="6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Bold"/>
              </a:rPr>
              <a:t>Tabela de stakeholders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62043">
            <a:off x="-4522375" y="-5737734"/>
            <a:ext cx="20588789" cy="18417608"/>
          </a:xfrm>
          <a:custGeom>
            <a:avLst/>
            <a:gdLst/>
            <a:ahLst/>
            <a:cxnLst/>
            <a:rect r="r" b="b" t="t" l="l"/>
            <a:pathLst>
              <a:path h="18417608" w="20588789">
                <a:moveTo>
                  <a:pt x="0" y="0"/>
                </a:moveTo>
                <a:lnTo>
                  <a:pt x="20588789" y="0"/>
                </a:lnTo>
                <a:lnTo>
                  <a:pt x="20588789" y="18417608"/>
                </a:lnTo>
                <a:lnTo>
                  <a:pt x="0" y="18417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48981" y="3262503"/>
            <a:ext cx="14516960" cy="4053495"/>
            <a:chOff x="0" y="0"/>
            <a:chExt cx="3823397" cy="10675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23397" cy="1067587"/>
            </a:xfrm>
            <a:custGeom>
              <a:avLst/>
              <a:gdLst/>
              <a:ahLst/>
              <a:cxnLst/>
              <a:rect r="r" b="b" t="t" l="l"/>
              <a:pathLst>
                <a:path h="106758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067587"/>
                  </a:lnTo>
                  <a:lnTo>
                    <a:pt x="0" y="1067587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23397" cy="1105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22059" y="2828691"/>
            <a:ext cx="14516960" cy="4175476"/>
            <a:chOff x="0" y="0"/>
            <a:chExt cx="3823397" cy="10997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23397" cy="1099714"/>
            </a:xfrm>
            <a:custGeom>
              <a:avLst/>
              <a:gdLst/>
              <a:ahLst/>
              <a:cxnLst/>
              <a:rect r="r" b="b" t="t" l="l"/>
              <a:pathLst>
                <a:path h="1099714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099714"/>
                  </a:lnTo>
                  <a:lnTo>
                    <a:pt x="0" y="1099714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23397" cy="113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12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95644" y="3129153"/>
            <a:ext cx="14070297" cy="367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Bold"/>
              </a:rPr>
              <a:t>Modelagem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Open Sans Bold"/>
              </a:rPr>
              <a:t>Formação de convênio e teste de sistema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01650"/>
            <a:ext cx="29020568" cy="10490300"/>
          </a:xfrm>
          <a:custGeom>
            <a:avLst/>
            <a:gdLst/>
            <a:ahLst/>
            <a:cxnLst/>
            <a:rect r="r" b="b" t="t" l="l"/>
            <a:pathLst>
              <a:path h="10490300" w="29020568">
                <a:moveTo>
                  <a:pt x="0" y="0"/>
                </a:moveTo>
                <a:lnTo>
                  <a:pt x="29020568" y="0"/>
                </a:lnTo>
                <a:lnTo>
                  <a:pt x="29020568" y="10490300"/>
                </a:lnTo>
                <a:lnTo>
                  <a:pt x="0" y="10490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6" t="0" r="-1789" b="-21689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80778" y="-142310"/>
            <a:ext cx="30226281" cy="10852663"/>
          </a:xfrm>
          <a:custGeom>
            <a:avLst/>
            <a:gdLst/>
            <a:ahLst/>
            <a:cxnLst/>
            <a:rect r="r" b="b" t="t" l="l"/>
            <a:pathLst>
              <a:path h="10852663" w="30226281">
                <a:moveTo>
                  <a:pt x="0" y="0"/>
                </a:moveTo>
                <a:lnTo>
                  <a:pt x="30226281" y="0"/>
                </a:lnTo>
                <a:lnTo>
                  <a:pt x="30226281" y="10852662"/>
                </a:lnTo>
                <a:lnTo>
                  <a:pt x="0" y="10852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9413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62043">
            <a:off x="-4522375" y="-5737734"/>
            <a:ext cx="20588789" cy="18417608"/>
          </a:xfrm>
          <a:custGeom>
            <a:avLst/>
            <a:gdLst/>
            <a:ahLst/>
            <a:cxnLst/>
            <a:rect r="r" b="b" t="t" l="l"/>
            <a:pathLst>
              <a:path h="18417608" w="20588789">
                <a:moveTo>
                  <a:pt x="0" y="0"/>
                </a:moveTo>
                <a:lnTo>
                  <a:pt x="20588789" y="0"/>
                </a:lnTo>
                <a:lnTo>
                  <a:pt x="20588789" y="18417608"/>
                </a:lnTo>
                <a:lnTo>
                  <a:pt x="0" y="18417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48981" y="3262503"/>
            <a:ext cx="14516960" cy="4053495"/>
            <a:chOff x="0" y="0"/>
            <a:chExt cx="3823397" cy="10675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23397" cy="1067587"/>
            </a:xfrm>
            <a:custGeom>
              <a:avLst/>
              <a:gdLst/>
              <a:ahLst/>
              <a:cxnLst/>
              <a:rect r="r" b="b" t="t" l="l"/>
              <a:pathLst>
                <a:path h="106758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067587"/>
                  </a:lnTo>
                  <a:lnTo>
                    <a:pt x="0" y="1067587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23397" cy="1105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22059" y="2828691"/>
            <a:ext cx="14516960" cy="4175476"/>
            <a:chOff x="0" y="0"/>
            <a:chExt cx="3823397" cy="10997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23397" cy="1099714"/>
            </a:xfrm>
            <a:custGeom>
              <a:avLst/>
              <a:gdLst/>
              <a:ahLst/>
              <a:cxnLst/>
              <a:rect r="r" b="b" t="t" l="l"/>
              <a:pathLst>
                <a:path h="1099714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099714"/>
                  </a:lnTo>
                  <a:lnTo>
                    <a:pt x="0" y="1099714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23397" cy="113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15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95644" y="3633727"/>
            <a:ext cx="14070297" cy="243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Open Sans Bold"/>
              </a:rPr>
              <a:t>Modelagem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Open Sans Bold"/>
              </a:rPr>
              <a:t>Registro de Diploma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184" y="-197955"/>
            <a:ext cx="27829767" cy="10682910"/>
          </a:xfrm>
          <a:custGeom>
            <a:avLst/>
            <a:gdLst/>
            <a:ahLst/>
            <a:cxnLst/>
            <a:rect r="r" b="b" t="t" l="l"/>
            <a:pathLst>
              <a:path h="10682910" w="27829767">
                <a:moveTo>
                  <a:pt x="0" y="0"/>
                </a:moveTo>
                <a:lnTo>
                  <a:pt x="27829767" y="0"/>
                </a:lnTo>
                <a:lnTo>
                  <a:pt x="27829767" y="10682910"/>
                </a:lnTo>
                <a:lnTo>
                  <a:pt x="0" y="10682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2329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96884" y="0"/>
            <a:ext cx="24407348" cy="10287000"/>
          </a:xfrm>
          <a:custGeom>
            <a:avLst/>
            <a:gdLst/>
            <a:ahLst/>
            <a:cxnLst/>
            <a:rect r="r" b="b" t="t" l="l"/>
            <a:pathLst>
              <a:path h="10287000" w="24407348">
                <a:moveTo>
                  <a:pt x="0" y="0"/>
                </a:moveTo>
                <a:lnTo>
                  <a:pt x="24407348" y="0"/>
                </a:lnTo>
                <a:lnTo>
                  <a:pt x="244073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9" t="-2922" r="0" b="-20893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62043">
            <a:off x="-4522375" y="-5737734"/>
            <a:ext cx="20588789" cy="18417608"/>
          </a:xfrm>
          <a:custGeom>
            <a:avLst/>
            <a:gdLst/>
            <a:ahLst/>
            <a:cxnLst/>
            <a:rect r="r" b="b" t="t" l="l"/>
            <a:pathLst>
              <a:path h="18417608" w="20588789">
                <a:moveTo>
                  <a:pt x="0" y="0"/>
                </a:moveTo>
                <a:lnTo>
                  <a:pt x="20588789" y="0"/>
                </a:lnTo>
                <a:lnTo>
                  <a:pt x="20588789" y="18417608"/>
                </a:lnTo>
                <a:lnTo>
                  <a:pt x="0" y="18417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48981" y="3262503"/>
            <a:ext cx="14516960" cy="4053495"/>
            <a:chOff x="0" y="0"/>
            <a:chExt cx="3823397" cy="10675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23397" cy="1067587"/>
            </a:xfrm>
            <a:custGeom>
              <a:avLst/>
              <a:gdLst/>
              <a:ahLst/>
              <a:cxnLst/>
              <a:rect r="r" b="b" t="t" l="l"/>
              <a:pathLst>
                <a:path h="106758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067587"/>
                  </a:lnTo>
                  <a:lnTo>
                    <a:pt x="0" y="1067587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23397" cy="1105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22059" y="2828691"/>
            <a:ext cx="14516960" cy="4175476"/>
            <a:chOff x="0" y="0"/>
            <a:chExt cx="3823397" cy="10997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23397" cy="1099714"/>
            </a:xfrm>
            <a:custGeom>
              <a:avLst/>
              <a:gdLst/>
              <a:ahLst/>
              <a:cxnLst/>
              <a:rect r="r" b="b" t="t" l="l"/>
              <a:pathLst>
                <a:path h="1099714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099714"/>
                  </a:lnTo>
                  <a:lnTo>
                    <a:pt x="0" y="1099714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23397" cy="113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16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95644" y="3633727"/>
            <a:ext cx="14070297" cy="243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Open Sans Bold"/>
              </a:rPr>
              <a:t>Planejamento e Gerenciamento do Projeto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866462"/>
            <a:ext cx="14516960" cy="6920824"/>
            <a:chOff x="0" y="0"/>
            <a:chExt cx="3823397" cy="18227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23397" cy="1822768"/>
            </a:xfrm>
            <a:custGeom>
              <a:avLst/>
              <a:gdLst/>
              <a:ahLst/>
              <a:cxnLst/>
              <a:rect r="r" b="b" t="t" l="l"/>
              <a:pathLst>
                <a:path h="182276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22768"/>
                  </a:lnTo>
                  <a:lnTo>
                    <a:pt x="0" y="1822768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23397" cy="18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1778" y="2561242"/>
            <a:ext cx="14516960" cy="6881216"/>
            <a:chOff x="0" y="0"/>
            <a:chExt cx="3823397" cy="1812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23397" cy="1812337"/>
            </a:xfrm>
            <a:custGeom>
              <a:avLst/>
              <a:gdLst/>
              <a:ahLst/>
              <a:cxnLst/>
              <a:rect r="r" b="b" t="t" l="l"/>
              <a:pathLst>
                <a:path h="181233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12337"/>
                  </a:lnTo>
                  <a:lnTo>
                    <a:pt x="0" y="1812337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823397" cy="1850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17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522184"/>
            <a:ext cx="14093746" cy="116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>
                <a:solidFill>
                  <a:srgbClr val="FFFFFF"/>
                </a:solidFill>
                <a:latin typeface="Open Sans Bold"/>
              </a:rPr>
              <a:t>Planejamento - Processo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7909" y="4500179"/>
            <a:ext cx="13887751" cy="473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Realização de 2 reuniões semanais (síncrona e assíncrona);</a:t>
            </a: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 reuniões com o Cliente real - Marlos;</a:t>
            </a: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 reuniões com o chefe da divisão de setor de diplomas;</a:t>
            </a: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Reunião com o representante da Instituição Externa - FPS;</a:t>
            </a:r>
          </a:p>
          <a:p>
            <a:pPr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Fazer um estudo focado nos requisitos técnicos e funcionais para a confecção de um sistema.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657909" y="2866462"/>
            <a:ext cx="3746229" cy="913424"/>
            <a:chOff x="0" y="0"/>
            <a:chExt cx="4994973" cy="12178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4177" cy="1217899"/>
            </a:xfrm>
            <a:custGeom>
              <a:avLst/>
              <a:gdLst/>
              <a:ahLst/>
              <a:cxnLst/>
              <a:rect r="r" b="b" t="t" l="l"/>
              <a:pathLst>
                <a:path h="1217899" w="1014177">
                  <a:moveTo>
                    <a:pt x="0" y="0"/>
                  </a:moveTo>
                  <a:lnTo>
                    <a:pt x="1014177" y="0"/>
                  </a:lnTo>
                  <a:lnTo>
                    <a:pt x="1014177" y="1217899"/>
                  </a:lnTo>
                  <a:lnTo>
                    <a:pt x="0" y="1217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261791" y="80319"/>
              <a:ext cx="3733181" cy="840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23"/>
                </a:lnSpc>
                <a:spcBef>
                  <a:spcPct val="0"/>
                </a:spcBef>
              </a:pPr>
              <a:r>
                <a:rPr lang="en-US" sz="3802">
                  <a:solidFill>
                    <a:srgbClr val="000000"/>
                  </a:solidFill>
                  <a:latin typeface="Open Sans Bold"/>
                </a:rPr>
                <a:t>Planejamos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0698" y="706471"/>
            <a:ext cx="1701409" cy="2921612"/>
          </a:xfrm>
          <a:custGeom>
            <a:avLst/>
            <a:gdLst/>
            <a:ahLst/>
            <a:cxnLst/>
            <a:rect r="r" b="b" t="t" l="l"/>
            <a:pathLst>
              <a:path h="2921612" w="1701409">
                <a:moveTo>
                  <a:pt x="0" y="0"/>
                </a:moveTo>
                <a:lnTo>
                  <a:pt x="1701409" y="0"/>
                </a:lnTo>
                <a:lnTo>
                  <a:pt x="1701409" y="2921612"/>
                </a:lnTo>
                <a:lnTo>
                  <a:pt x="0" y="292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21272" y="1878734"/>
            <a:ext cx="2082308" cy="20823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5513" y="0"/>
                  </a:moveTo>
                  <a:lnTo>
                    <a:pt x="727287" y="0"/>
                  </a:lnTo>
                  <a:cubicBezTo>
                    <a:pt x="774515" y="0"/>
                    <a:pt x="812800" y="38285"/>
                    <a:pt x="812800" y="85513"/>
                  </a:cubicBezTo>
                  <a:lnTo>
                    <a:pt x="812800" y="727287"/>
                  </a:lnTo>
                  <a:cubicBezTo>
                    <a:pt x="812800" y="774515"/>
                    <a:pt x="774515" y="812800"/>
                    <a:pt x="727287" y="812800"/>
                  </a:cubicBezTo>
                  <a:lnTo>
                    <a:pt x="85513" y="812800"/>
                  </a:lnTo>
                  <a:cubicBezTo>
                    <a:pt x="38285" y="812800"/>
                    <a:pt x="0" y="774515"/>
                    <a:pt x="0" y="727287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47945" r="0" b="-214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17924" y="1878734"/>
            <a:ext cx="2082308" cy="20823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5513" y="0"/>
                  </a:moveTo>
                  <a:lnTo>
                    <a:pt x="727287" y="0"/>
                  </a:lnTo>
                  <a:cubicBezTo>
                    <a:pt x="774515" y="0"/>
                    <a:pt x="812800" y="38285"/>
                    <a:pt x="812800" y="85513"/>
                  </a:cubicBezTo>
                  <a:lnTo>
                    <a:pt x="812800" y="727287"/>
                  </a:lnTo>
                  <a:cubicBezTo>
                    <a:pt x="812800" y="774515"/>
                    <a:pt x="774515" y="812800"/>
                    <a:pt x="727287" y="812800"/>
                  </a:cubicBezTo>
                  <a:lnTo>
                    <a:pt x="85513" y="812800"/>
                  </a:lnTo>
                  <a:cubicBezTo>
                    <a:pt x="38285" y="812800"/>
                    <a:pt x="0" y="774515"/>
                    <a:pt x="0" y="727287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8888" r="0" b="-3888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141724" y="5281732"/>
            <a:ext cx="2082308" cy="208230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5513" y="0"/>
                  </a:moveTo>
                  <a:lnTo>
                    <a:pt x="727287" y="0"/>
                  </a:lnTo>
                  <a:cubicBezTo>
                    <a:pt x="774515" y="0"/>
                    <a:pt x="812800" y="38285"/>
                    <a:pt x="812800" y="85513"/>
                  </a:cubicBezTo>
                  <a:lnTo>
                    <a:pt x="812800" y="727287"/>
                  </a:lnTo>
                  <a:cubicBezTo>
                    <a:pt x="812800" y="774515"/>
                    <a:pt x="774515" y="812800"/>
                    <a:pt x="727287" y="812800"/>
                  </a:cubicBezTo>
                  <a:lnTo>
                    <a:pt x="85513" y="812800"/>
                  </a:lnTo>
                  <a:cubicBezTo>
                    <a:pt x="38285" y="812800"/>
                    <a:pt x="0" y="774515"/>
                    <a:pt x="0" y="727287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4881" r="0" b="-7289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268841" y="1878734"/>
            <a:ext cx="2082308" cy="20823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5513" y="0"/>
                  </a:moveTo>
                  <a:lnTo>
                    <a:pt x="727287" y="0"/>
                  </a:lnTo>
                  <a:cubicBezTo>
                    <a:pt x="774515" y="0"/>
                    <a:pt x="812800" y="38285"/>
                    <a:pt x="812800" y="85513"/>
                  </a:cubicBezTo>
                  <a:lnTo>
                    <a:pt x="812800" y="727287"/>
                  </a:lnTo>
                  <a:cubicBezTo>
                    <a:pt x="812800" y="774515"/>
                    <a:pt x="774515" y="812800"/>
                    <a:pt x="727287" y="812800"/>
                  </a:cubicBezTo>
                  <a:lnTo>
                    <a:pt x="85513" y="812800"/>
                  </a:lnTo>
                  <a:cubicBezTo>
                    <a:pt x="38285" y="812800"/>
                    <a:pt x="0" y="774515"/>
                    <a:pt x="0" y="727287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38888" r="0" b="-3888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268841" y="5281732"/>
            <a:ext cx="2082308" cy="20823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5513" y="0"/>
                  </a:moveTo>
                  <a:lnTo>
                    <a:pt x="727287" y="0"/>
                  </a:lnTo>
                  <a:cubicBezTo>
                    <a:pt x="774515" y="0"/>
                    <a:pt x="812800" y="38285"/>
                    <a:pt x="812800" y="85513"/>
                  </a:cubicBezTo>
                  <a:lnTo>
                    <a:pt x="812800" y="727287"/>
                  </a:lnTo>
                  <a:cubicBezTo>
                    <a:pt x="812800" y="774515"/>
                    <a:pt x="774515" y="812800"/>
                    <a:pt x="727287" y="812800"/>
                  </a:cubicBezTo>
                  <a:lnTo>
                    <a:pt x="85513" y="812800"/>
                  </a:lnTo>
                  <a:cubicBezTo>
                    <a:pt x="38285" y="812800"/>
                    <a:pt x="0" y="774515"/>
                    <a:pt x="0" y="727287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6666" r="0" b="-1666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92535" y="5281732"/>
            <a:ext cx="2082308" cy="208230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5513" y="0"/>
                  </a:moveTo>
                  <a:lnTo>
                    <a:pt x="727287" y="0"/>
                  </a:lnTo>
                  <a:cubicBezTo>
                    <a:pt x="774515" y="0"/>
                    <a:pt x="812800" y="38285"/>
                    <a:pt x="812800" y="85513"/>
                  </a:cubicBezTo>
                  <a:lnTo>
                    <a:pt x="812800" y="727287"/>
                  </a:lnTo>
                  <a:cubicBezTo>
                    <a:pt x="812800" y="774515"/>
                    <a:pt x="774515" y="812800"/>
                    <a:pt x="727287" y="812800"/>
                  </a:cubicBezTo>
                  <a:lnTo>
                    <a:pt x="85513" y="812800"/>
                  </a:lnTo>
                  <a:cubicBezTo>
                    <a:pt x="38285" y="812800"/>
                    <a:pt x="0" y="774515"/>
                    <a:pt x="0" y="727287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67444" r="-7352" b="-23404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4083284" y="1605526"/>
            <a:ext cx="877986" cy="877986"/>
          </a:xfrm>
          <a:custGeom>
            <a:avLst/>
            <a:gdLst/>
            <a:ahLst/>
            <a:cxnLst/>
            <a:rect r="r" b="b" t="t" l="l"/>
            <a:pathLst>
              <a:path h="877986" w="877986">
                <a:moveTo>
                  <a:pt x="0" y="0"/>
                </a:moveTo>
                <a:lnTo>
                  <a:pt x="877986" y="0"/>
                </a:lnTo>
                <a:lnTo>
                  <a:pt x="877986" y="877986"/>
                </a:lnTo>
                <a:lnTo>
                  <a:pt x="0" y="877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12223808" y="3540994"/>
            <a:ext cx="2082308" cy="208230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5513" y="0"/>
                  </a:moveTo>
                  <a:lnTo>
                    <a:pt x="727287" y="0"/>
                  </a:lnTo>
                  <a:cubicBezTo>
                    <a:pt x="774515" y="0"/>
                    <a:pt x="812800" y="38285"/>
                    <a:pt x="812800" y="85513"/>
                  </a:cubicBezTo>
                  <a:lnTo>
                    <a:pt x="812800" y="727287"/>
                  </a:lnTo>
                  <a:cubicBezTo>
                    <a:pt x="812800" y="774515"/>
                    <a:pt x="774515" y="812800"/>
                    <a:pt x="727287" y="812800"/>
                  </a:cubicBezTo>
                  <a:lnTo>
                    <a:pt x="85513" y="812800"/>
                  </a:lnTo>
                  <a:cubicBezTo>
                    <a:pt x="38285" y="812800"/>
                    <a:pt x="0" y="774515"/>
                    <a:pt x="0" y="727287"/>
                  </a:cubicBezTo>
                  <a:lnTo>
                    <a:pt x="0" y="85513"/>
                  </a:lnTo>
                  <a:cubicBezTo>
                    <a:pt x="0" y="38285"/>
                    <a:pt x="38285" y="0"/>
                    <a:pt x="85513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650998">
            <a:off x="13630874" y="3193505"/>
            <a:ext cx="1088706" cy="600965"/>
          </a:xfrm>
          <a:custGeom>
            <a:avLst/>
            <a:gdLst/>
            <a:ahLst/>
            <a:cxnLst/>
            <a:rect r="r" b="b" t="t" l="l"/>
            <a:pathLst>
              <a:path h="600965" w="1088706">
                <a:moveTo>
                  <a:pt x="0" y="0"/>
                </a:moveTo>
                <a:lnTo>
                  <a:pt x="1088705" y="0"/>
                </a:lnTo>
                <a:lnTo>
                  <a:pt x="1088705" y="600965"/>
                </a:lnTo>
                <a:lnTo>
                  <a:pt x="0" y="60096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057084" y="7231715"/>
            <a:ext cx="5053918" cy="951493"/>
            <a:chOff x="0" y="0"/>
            <a:chExt cx="6738557" cy="126865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738557" cy="1268657"/>
              <a:chOff x="0" y="0"/>
              <a:chExt cx="1127400" cy="21225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27400" cy="212254"/>
              </a:xfrm>
              <a:custGeom>
                <a:avLst/>
                <a:gdLst/>
                <a:ahLst/>
                <a:cxnLst/>
                <a:rect r="r" b="b" t="t" l="l"/>
                <a:pathLst>
                  <a:path h="212254" w="1127400">
                    <a:moveTo>
                      <a:pt x="0" y="0"/>
                    </a:moveTo>
                    <a:lnTo>
                      <a:pt x="1127400" y="0"/>
                    </a:lnTo>
                    <a:lnTo>
                      <a:pt x="1127400" y="212254"/>
                    </a:lnTo>
                    <a:lnTo>
                      <a:pt x="0" y="2122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96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127400" cy="2503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11987" y="-28382"/>
              <a:ext cx="6514583" cy="1212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06"/>
                </a:lnSpc>
              </a:pPr>
              <a:r>
                <a:rPr lang="en-US" sz="2647">
                  <a:solidFill>
                    <a:srgbClr val="000000"/>
                  </a:solidFill>
                  <a:latin typeface="Open Sans"/>
                </a:rPr>
                <a:t>KickOff - Maria Geyzianny</a:t>
              </a:r>
            </a:p>
            <a:p>
              <a:pPr marL="0" indent="0" lvl="0">
                <a:lnSpc>
                  <a:spcPts val="3706"/>
                </a:lnSpc>
                <a:spcBef>
                  <a:spcPct val="0"/>
                </a:spcBef>
              </a:pPr>
              <a:r>
                <a:rPr lang="en-US" sz="2647">
                  <a:solidFill>
                    <a:srgbClr val="000000"/>
                  </a:solidFill>
                  <a:latin typeface="Open Sans"/>
                </a:rPr>
                <a:t>1 Status Report - Gabriel Alves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057084" y="8421333"/>
            <a:ext cx="5053918" cy="1365953"/>
            <a:chOff x="0" y="0"/>
            <a:chExt cx="6738557" cy="182127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6738557" cy="1821271"/>
              <a:chOff x="0" y="0"/>
              <a:chExt cx="1147693" cy="31019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147693" cy="310194"/>
              </a:xfrm>
              <a:custGeom>
                <a:avLst/>
                <a:gdLst/>
                <a:ahLst/>
                <a:cxnLst/>
                <a:rect r="r" b="b" t="t" l="l"/>
                <a:pathLst>
                  <a:path h="310194" w="1147693">
                    <a:moveTo>
                      <a:pt x="0" y="0"/>
                    </a:moveTo>
                    <a:lnTo>
                      <a:pt x="1147693" y="0"/>
                    </a:lnTo>
                    <a:lnTo>
                      <a:pt x="1147693" y="310194"/>
                    </a:lnTo>
                    <a:lnTo>
                      <a:pt x="0" y="3101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960000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147693" cy="348294"/>
              </a:xfrm>
              <a:prstGeom prst="rect">
                <a:avLst/>
              </a:prstGeom>
            </p:spPr>
            <p:txBody>
              <a:bodyPr anchor="ctr" rtlCol="false" tIns="57640" lIns="57640" bIns="57640" rIns="5764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309499" y="94482"/>
              <a:ext cx="6372962" cy="1594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8"/>
                </a:lnSpc>
              </a:pPr>
              <a:r>
                <a:rPr lang="en-US" sz="2349">
                  <a:solidFill>
                    <a:srgbClr val="000000"/>
                  </a:solidFill>
                  <a:latin typeface="Open Sans"/>
                </a:rPr>
                <a:t>2 Status Report - Pedro Souza</a:t>
              </a:r>
            </a:p>
            <a:p>
              <a:pPr marL="0" indent="0" lvl="0">
                <a:lnSpc>
                  <a:spcPts val="3288"/>
                </a:lnSpc>
                <a:spcBef>
                  <a:spcPct val="0"/>
                </a:spcBef>
              </a:pPr>
              <a:r>
                <a:rPr lang="en-US" sz="2349">
                  <a:solidFill>
                    <a:srgbClr val="000000"/>
                  </a:solidFill>
                  <a:latin typeface="Open Sans"/>
                </a:rPr>
                <a:t>3 Status Report - Matheus Augusto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-864108" y="0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3" y="0"/>
                </a:lnTo>
                <a:lnTo>
                  <a:pt x="20644883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7143288" y="8904614"/>
            <a:ext cx="23202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137171" y="7581181"/>
            <a:ext cx="2011045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ns Bold"/>
              </a:rPr>
              <a:t>Maria Geyzianny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76586" y="4155472"/>
            <a:ext cx="176498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ns Bold"/>
              </a:rPr>
              <a:t>Maria Eduarda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1326" y="4155472"/>
            <a:ext cx="2244725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ns Bold"/>
              </a:rPr>
              <a:t>Felipe Vasconcelos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268841" y="7581181"/>
            <a:ext cx="2114709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ns Bold"/>
              </a:rPr>
              <a:t>Matheus Augusto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522277" y="4155472"/>
            <a:ext cx="1575435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ns Bold"/>
              </a:rPr>
              <a:t>Gabriel Alves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97406" y="7581181"/>
            <a:ext cx="1472565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ns Bold"/>
              </a:rPr>
              <a:t>Pedro Souza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425960" y="5895508"/>
            <a:ext cx="1749266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Open Sans Bold"/>
              </a:rPr>
              <a:t>Marlos Ribeiro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866462"/>
            <a:ext cx="14516960" cy="6920824"/>
            <a:chOff x="0" y="0"/>
            <a:chExt cx="3823397" cy="18227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23397" cy="1822768"/>
            </a:xfrm>
            <a:custGeom>
              <a:avLst/>
              <a:gdLst/>
              <a:ahLst/>
              <a:cxnLst/>
              <a:rect r="r" b="b" t="t" l="l"/>
              <a:pathLst>
                <a:path h="182276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22768"/>
                  </a:lnTo>
                  <a:lnTo>
                    <a:pt x="0" y="1822768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23397" cy="18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1778" y="2561242"/>
            <a:ext cx="14516960" cy="6881216"/>
            <a:chOff x="0" y="0"/>
            <a:chExt cx="3823397" cy="1812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23397" cy="1812337"/>
            </a:xfrm>
            <a:custGeom>
              <a:avLst/>
              <a:gdLst/>
              <a:ahLst/>
              <a:cxnLst/>
              <a:rect r="r" b="b" t="t" l="l"/>
              <a:pathLst>
                <a:path h="181233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12337"/>
                  </a:lnTo>
                  <a:lnTo>
                    <a:pt x="0" y="1812337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823397" cy="1850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55438" y="2866462"/>
            <a:ext cx="5308191" cy="1573121"/>
            <a:chOff x="0" y="0"/>
            <a:chExt cx="7077588" cy="20974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97495" cy="2097495"/>
            </a:xfrm>
            <a:custGeom>
              <a:avLst/>
              <a:gdLst/>
              <a:ahLst/>
              <a:cxnLst/>
              <a:rect r="r" b="b" t="t" l="l"/>
              <a:pathLst>
                <a:path h="2097495" w="2097495">
                  <a:moveTo>
                    <a:pt x="0" y="0"/>
                  </a:moveTo>
                  <a:lnTo>
                    <a:pt x="2097495" y="0"/>
                  </a:lnTo>
                  <a:lnTo>
                    <a:pt x="2097495" y="2097495"/>
                  </a:lnTo>
                  <a:lnTo>
                    <a:pt x="0" y="2097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097495" y="521320"/>
              <a:ext cx="4980093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Realizamos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367923" y="4819076"/>
            <a:ext cx="2863056" cy="3689918"/>
            <a:chOff x="0" y="0"/>
            <a:chExt cx="3817408" cy="49198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19892" y="0"/>
              <a:ext cx="2377625" cy="2226051"/>
            </a:xfrm>
            <a:custGeom>
              <a:avLst/>
              <a:gdLst/>
              <a:ahLst/>
              <a:cxnLst/>
              <a:rect r="r" b="b" t="t" l="l"/>
              <a:pathLst>
                <a:path h="2226051" w="2377625">
                  <a:moveTo>
                    <a:pt x="0" y="0"/>
                  </a:moveTo>
                  <a:lnTo>
                    <a:pt x="2377624" y="0"/>
                  </a:lnTo>
                  <a:lnTo>
                    <a:pt x="2377624" y="2226051"/>
                  </a:lnTo>
                  <a:lnTo>
                    <a:pt x="0" y="2226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568062"/>
              <a:ext cx="3817408" cy="2351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Open Sans"/>
                </a:rPr>
                <a:t>Visita ao setor de Divisão de Diplomas 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287180" y="2866462"/>
            <a:ext cx="2641494" cy="2840484"/>
          </a:xfrm>
          <a:custGeom>
            <a:avLst/>
            <a:gdLst/>
            <a:ahLst/>
            <a:cxnLst/>
            <a:rect r="r" b="b" t="t" l="l"/>
            <a:pathLst>
              <a:path h="2840484" w="2641494">
                <a:moveTo>
                  <a:pt x="0" y="0"/>
                </a:moveTo>
                <a:lnTo>
                  <a:pt x="2641494" y="0"/>
                </a:lnTo>
                <a:lnTo>
                  <a:pt x="2641494" y="2840485"/>
                </a:lnTo>
                <a:lnTo>
                  <a:pt x="0" y="28404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2661" r="0" b="-32661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520921" y="2719011"/>
            <a:ext cx="2259477" cy="3135388"/>
          </a:xfrm>
          <a:custGeom>
            <a:avLst/>
            <a:gdLst/>
            <a:ahLst/>
            <a:cxnLst/>
            <a:rect r="r" b="b" t="t" l="l"/>
            <a:pathLst>
              <a:path h="3135388" w="2259477">
                <a:moveTo>
                  <a:pt x="0" y="0"/>
                </a:moveTo>
                <a:lnTo>
                  <a:pt x="2259477" y="0"/>
                </a:lnTo>
                <a:lnTo>
                  <a:pt x="2259477" y="3135388"/>
                </a:lnTo>
                <a:lnTo>
                  <a:pt x="0" y="3135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1055" t="-32456" r="-43843" b="-25986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349520" y="6107609"/>
            <a:ext cx="2602279" cy="3334849"/>
          </a:xfrm>
          <a:custGeom>
            <a:avLst/>
            <a:gdLst/>
            <a:ahLst/>
            <a:cxnLst/>
            <a:rect r="r" b="b" t="t" l="l"/>
            <a:pathLst>
              <a:path h="3334849" w="2602279">
                <a:moveTo>
                  <a:pt x="0" y="0"/>
                </a:moveTo>
                <a:lnTo>
                  <a:pt x="2602279" y="0"/>
                </a:lnTo>
                <a:lnTo>
                  <a:pt x="2602279" y="3334849"/>
                </a:lnTo>
                <a:lnTo>
                  <a:pt x="0" y="33348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8246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287180" y="6107609"/>
            <a:ext cx="2606267" cy="3299010"/>
          </a:xfrm>
          <a:custGeom>
            <a:avLst/>
            <a:gdLst/>
            <a:ahLst/>
            <a:cxnLst/>
            <a:rect r="r" b="b" t="t" l="l"/>
            <a:pathLst>
              <a:path h="3299010" w="2606267">
                <a:moveTo>
                  <a:pt x="0" y="0"/>
                </a:moveTo>
                <a:lnTo>
                  <a:pt x="2606268" y="0"/>
                </a:lnTo>
                <a:lnTo>
                  <a:pt x="2606268" y="3299010"/>
                </a:lnTo>
                <a:lnTo>
                  <a:pt x="0" y="32990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38523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18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0" y="522184"/>
            <a:ext cx="14093746" cy="116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>
                <a:solidFill>
                  <a:srgbClr val="FFFFFF"/>
                </a:solidFill>
                <a:latin typeface="Open Sans Bold"/>
              </a:rPr>
              <a:t>Planejamento - Processo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866462"/>
            <a:ext cx="14516960" cy="6920824"/>
            <a:chOff x="0" y="0"/>
            <a:chExt cx="3823397" cy="18227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23397" cy="1822768"/>
            </a:xfrm>
            <a:custGeom>
              <a:avLst/>
              <a:gdLst/>
              <a:ahLst/>
              <a:cxnLst/>
              <a:rect r="r" b="b" t="t" l="l"/>
              <a:pathLst>
                <a:path h="182276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22768"/>
                  </a:lnTo>
                  <a:lnTo>
                    <a:pt x="0" y="1822768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23397" cy="18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1778" y="2648625"/>
            <a:ext cx="14516960" cy="6881216"/>
            <a:chOff x="0" y="0"/>
            <a:chExt cx="3823397" cy="1812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23397" cy="1812337"/>
            </a:xfrm>
            <a:custGeom>
              <a:avLst/>
              <a:gdLst/>
              <a:ahLst/>
              <a:cxnLst/>
              <a:rect r="r" b="b" t="t" l="l"/>
              <a:pathLst>
                <a:path h="181233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12337"/>
                  </a:lnTo>
                  <a:lnTo>
                    <a:pt x="0" y="1812337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823397" cy="1850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86707" y="2561242"/>
            <a:ext cx="5308191" cy="1573121"/>
            <a:chOff x="0" y="0"/>
            <a:chExt cx="7077588" cy="20974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97495" cy="2097495"/>
            </a:xfrm>
            <a:custGeom>
              <a:avLst/>
              <a:gdLst/>
              <a:ahLst/>
              <a:cxnLst/>
              <a:rect r="r" b="b" t="t" l="l"/>
              <a:pathLst>
                <a:path h="2097495" w="2097495">
                  <a:moveTo>
                    <a:pt x="0" y="0"/>
                  </a:moveTo>
                  <a:lnTo>
                    <a:pt x="2097495" y="0"/>
                  </a:lnTo>
                  <a:lnTo>
                    <a:pt x="2097495" y="2097495"/>
                  </a:lnTo>
                  <a:lnTo>
                    <a:pt x="0" y="2097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097495" y="521320"/>
              <a:ext cx="4980093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000000"/>
                  </a:solidFill>
                  <a:latin typeface="Open Sans Bold"/>
                </a:rPr>
                <a:t>Realizamos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605365" y="3030326"/>
            <a:ext cx="4542347" cy="6117814"/>
          </a:xfrm>
          <a:custGeom>
            <a:avLst/>
            <a:gdLst/>
            <a:ahLst/>
            <a:cxnLst/>
            <a:rect r="r" b="b" t="t" l="l"/>
            <a:pathLst>
              <a:path h="6117814" w="4542347">
                <a:moveTo>
                  <a:pt x="0" y="0"/>
                </a:moveTo>
                <a:lnTo>
                  <a:pt x="4542348" y="0"/>
                </a:lnTo>
                <a:lnTo>
                  <a:pt x="4542348" y="6117814"/>
                </a:lnTo>
                <a:lnTo>
                  <a:pt x="0" y="61178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9937" t="-7089" r="-26704" b="-52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96630" y="3030326"/>
            <a:ext cx="1125812" cy="1125812"/>
          </a:xfrm>
          <a:custGeom>
            <a:avLst/>
            <a:gdLst/>
            <a:ahLst/>
            <a:cxnLst/>
            <a:rect r="r" b="b" t="t" l="l"/>
            <a:pathLst>
              <a:path h="1125812" w="1125812">
                <a:moveTo>
                  <a:pt x="0" y="0"/>
                </a:moveTo>
                <a:lnTo>
                  <a:pt x="1125812" y="0"/>
                </a:lnTo>
                <a:lnTo>
                  <a:pt x="1125812" y="1125812"/>
                </a:lnTo>
                <a:lnTo>
                  <a:pt x="0" y="1125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915832" y="6089233"/>
            <a:ext cx="5813109" cy="3188705"/>
          </a:xfrm>
          <a:custGeom>
            <a:avLst/>
            <a:gdLst/>
            <a:ahLst/>
            <a:cxnLst/>
            <a:rect r="r" b="b" t="t" l="l"/>
            <a:pathLst>
              <a:path h="3188705" w="5813109">
                <a:moveTo>
                  <a:pt x="0" y="0"/>
                </a:moveTo>
                <a:lnTo>
                  <a:pt x="5813108" y="0"/>
                </a:lnTo>
                <a:lnTo>
                  <a:pt x="5813108" y="3188705"/>
                </a:lnTo>
                <a:lnTo>
                  <a:pt x="0" y="31887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495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37867" y="6295720"/>
            <a:ext cx="1081392" cy="1081392"/>
          </a:xfrm>
          <a:custGeom>
            <a:avLst/>
            <a:gdLst/>
            <a:ahLst/>
            <a:cxnLst/>
            <a:rect r="r" b="b" t="t" l="l"/>
            <a:pathLst>
              <a:path h="1081392" w="1081392">
                <a:moveTo>
                  <a:pt x="0" y="0"/>
                </a:moveTo>
                <a:lnTo>
                  <a:pt x="1081392" y="0"/>
                </a:lnTo>
                <a:lnTo>
                  <a:pt x="1081392" y="1081393"/>
                </a:lnTo>
                <a:lnTo>
                  <a:pt x="0" y="10813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19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0" y="522184"/>
            <a:ext cx="14093746" cy="116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>
                <a:solidFill>
                  <a:srgbClr val="FFFFFF"/>
                </a:solidFill>
                <a:latin typeface="Open Sans Bold"/>
              </a:rPr>
              <a:t>Planejamento - Processo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66629" y="4194820"/>
            <a:ext cx="6477371" cy="1151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6"/>
              </a:lnSpc>
            </a:pPr>
            <a:r>
              <a:rPr lang="en-US" sz="3311">
                <a:solidFill>
                  <a:srgbClr val="000000"/>
                </a:solidFill>
                <a:latin typeface="Open Sans"/>
              </a:rPr>
              <a:t> Reuniões de acompanhamento e coleta de feedback contínuo.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3451693"/>
            <a:ext cx="7258480" cy="5990765"/>
            <a:chOff x="0" y="0"/>
            <a:chExt cx="1911698" cy="15778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1698" cy="1577815"/>
            </a:xfrm>
            <a:custGeom>
              <a:avLst/>
              <a:gdLst/>
              <a:ahLst/>
              <a:cxnLst/>
              <a:rect r="r" b="b" t="t" l="l"/>
              <a:pathLst>
                <a:path h="1577815" w="1911698">
                  <a:moveTo>
                    <a:pt x="0" y="0"/>
                  </a:moveTo>
                  <a:lnTo>
                    <a:pt x="1911698" y="0"/>
                  </a:lnTo>
                  <a:lnTo>
                    <a:pt x="1911698" y="1577815"/>
                  </a:lnTo>
                  <a:lnTo>
                    <a:pt x="0" y="1577815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11698" cy="1615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1778" y="3106865"/>
            <a:ext cx="7258480" cy="6151435"/>
            <a:chOff x="0" y="0"/>
            <a:chExt cx="1911698" cy="16201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1698" cy="1620131"/>
            </a:xfrm>
            <a:custGeom>
              <a:avLst/>
              <a:gdLst/>
              <a:ahLst/>
              <a:cxnLst/>
              <a:rect r="r" b="b" t="t" l="l"/>
              <a:pathLst>
                <a:path h="1620131" w="1911698">
                  <a:moveTo>
                    <a:pt x="0" y="0"/>
                  </a:moveTo>
                  <a:lnTo>
                    <a:pt x="1911698" y="0"/>
                  </a:lnTo>
                  <a:lnTo>
                    <a:pt x="1911698" y="1620131"/>
                  </a:lnTo>
                  <a:lnTo>
                    <a:pt x="0" y="1620131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11698" cy="16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838632" y="3451693"/>
            <a:ext cx="7258480" cy="5990765"/>
            <a:chOff x="0" y="0"/>
            <a:chExt cx="1911698" cy="15778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1698" cy="1577815"/>
            </a:xfrm>
            <a:custGeom>
              <a:avLst/>
              <a:gdLst/>
              <a:ahLst/>
              <a:cxnLst/>
              <a:rect r="r" b="b" t="t" l="l"/>
              <a:pathLst>
                <a:path h="1577815" w="1911698">
                  <a:moveTo>
                    <a:pt x="0" y="0"/>
                  </a:moveTo>
                  <a:lnTo>
                    <a:pt x="1911698" y="0"/>
                  </a:lnTo>
                  <a:lnTo>
                    <a:pt x="1911698" y="1577815"/>
                  </a:lnTo>
                  <a:lnTo>
                    <a:pt x="0" y="1577815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911698" cy="1615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11710" y="3106865"/>
            <a:ext cx="7258480" cy="6151435"/>
            <a:chOff x="0" y="0"/>
            <a:chExt cx="1911698" cy="16201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11698" cy="1620131"/>
            </a:xfrm>
            <a:custGeom>
              <a:avLst/>
              <a:gdLst/>
              <a:ahLst/>
              <a:cxnLst/>
              <a:rect r="r" b="b" t="t" l="l"/>
              <a:pathLst>
                <a:path h="1620131" w="1911698">
                  <a:moveTo>
                    <a:pt x="0" y="0"/>
                  </a:moveTo>
                  <a:lnTo>
                    <a:pt x="1911698" y="0"/>
                  </a:lnTo>
                  <a:lnTo>
                    <a:pt x="1911698" y="1620131"/>
                  </a:lnTo>
                  <a:lnTo>
                    <a:pt x="0" y="1620131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911698" cy="16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20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2794" y="568221"/>
            <a:ext cx="14114929" cy="107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FFFFFF"/>
                </a:solidFill>
                <a:latin typeface="Open Sans Bold"/>
              </a:rPr>
              <a:t>Metodologia de Projeto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450213" y="3106865"/>
            <a:ext cx="4961611" cy="1209238"/>
            <a:chOff x="0" y="0"/>
            <a:chExt cx="6615482" cy="161231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12317" cy="1612317"/>
            </a:xfrm>
            <a:custGeom>
              <a:avLst/>
              <a:gdLst/>
              <a:ahLst/>
              <a:cxnLst/>
              <a:rect r="r" b="b" t="t" l="l"/>
              <a:pathLst>
                <a:path h="1612317" w="1612317">
                  <a:moveTo>
                    <a:pt x="0" y="0"/>
                  </a:moveTo>
                  <a:lnTo>
                    <a:pt x="1612317" y="0"/>
                  </a:lnTo>
                  <a:lnTo>
                    <a:pt x="1612317" y="1612317"/>
                  </a:lnTo>
                  <a:lnTo>
                    <a:pt x="0" y="161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764717" y="397006"/>
              <a:ext cx="4850765" cy="751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Bold"/>
                </a:rPr>
                <a:t>O que deu certo?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48604" y="3106865"/>
            <a:ext cx="5384692" cy="1313099"/>
            <a:chOff x="0" y="0"/>
            <a:chExt cx="7179589" cy="175079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50798" cy="1750798"/>
            </a:xfrm>
            <a:custGeom>
              <a:avLst/>
              <a:gdLst/>
              <a:ahLst/>
              <a:cxnLst/>
              <a:rect r="r" b="b" t="t" l="l"/>
              <a:pathLst>
                <a:path h="1750798" w="1750798">
                  <a:moveTo>
                    <a:pt x="0" y="0"/>
                  </a:moveTo>
                  <a:lnTo>
                    <a:pt x="1750798" y="0"/>
                  </a:lnTo>
                  <a:lnTo>
                    <a:pt x="1750798" y="1750798"/>
                  </a:lnTo>
                  <a:lnTo>
                    <a:pt x="0" y="1750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901310" y="466246"/>
              <a:ext cx="5278279" cy="751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Bold"/>
                </a:rPr>
                <a:t>O que deu errado?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38317" y="4423739"/>
            <a:ext cx="6985402" cy="46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Realização de 2 reuniões semanais (síncrona e assíncrona);</a:t>
            </a:r>
          </a:p>
          <a:p>
            <a:pPr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3 reuniões com o Cliente real - Marlos;</a:t>
            </a:r>
          </a:p>
          <a:p>
            <a:pPr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R</a:t>
            </a:r>
            <a:r>
              <a:rPr lang="en-US" sz="2899">
                <a:solidFill>
                  <a:srgbClr val="000000"/>
                </a:solidFill>
                <a:latin typeface="Telegraf"/>
              </a:rPr>
              <a:t>eunião com o chefe da divisão de setor de diplomas;</a:t>
            </a:r>
          </a:p>
          <a:p>
            <a:pPr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elegraf"/>
              </a:rPr>
              <a:t>Trabalho com base nas metodologias definidas pela equipe.</a:t>
            </a:r>
          </a:p>
          <a:p>
            <a:pPr>
              <a:lnSpc>
                <a:spcPts val="4059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331823" y="4334238"/>
            <a:ext cx="6818254" cy="47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legraf"/>
              </a:rPr>
              <a:t>Dificuldades de entendimento por parte do setor divisão de diplomas a respeito da dimensão do problema;</a:t>
            </a:r>
          </a:p>
          <a:p>
            <a:pPr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legraf"/>
              </a:rPr>
              <a:t>Fuga do escopo principal do projeto durante a reunião com o setor divisão de diplomas;</a:t>
            </a:r>
          </a:p>
          <a:p>
            <a:pPr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legraf"/>
              </a:rPr>
              <a:t>Apenas uma reunião com o setor de divisão de diplomas.</a:t>
            </a:r>
          </a:p>
          <a:p>
            <a:pPr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legraf"/>
              </a:rPr>
              <a:t>Ausência de uma reunião com o representante da FPS, IES externa.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3451693"/>
            <a:ext cx="7258480" cy="5990765"/>
            <a:chOff x="0" y="0"/>
            <a:chExt cx="1911698" cy="15778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1698" cy="1577815"/>
            </a:xfrm>
            <a:custGeom>
              <a:avLst/>
              <a:gdLst/>
              <a:ahLst/>
              <a:cxnLst/>
              <a:rect r="r" b="b" t="t" l="l"/>
              <a:pathLst>
                <a:path h="1577815" w="1911698">
                  <a:moveTo>
                    <a:pt x="0" y="0"/>
                  </a:moveTo>
                  <a:lnTo>
                    <a:pt x="1911698" y="0"/>
                  </a:lnTo>
                  <a:lnTo>
                    <a:pt x="1911698" y="1577815"/>
                  </a:lnTo>
                  <a:lnTo>
                    <a:pt x="0" y="1577815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11698" cy="1615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1778" y="3106865"/>
            <a:ext cx="7258480" cy="6151435"/>
            <a:chOff x="0" y="0"/>
            <a:chExt cx="1911698" cy="16201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1698" cy="1620131"/>
            </a:xfrm>
            <a:custGeom>
              <a:avLst/>
              <a:gdLst/>
              <a:ahLst/>
              <a:cxnLst/>
              <a:rect r="r" b="b" t="t" l="l"/>
              <a:pathLst>
                <a:path h="1620131" w="1911698">
                  <a:moveTo>
                    <a:pt x="0" y="0"/>
                  </a:moveTo>
                  <a:lnTo>
                    <a:pt x="1911698" y="0"/>
                  </a:lnTo>
                  <a:lnTo>
                    <a:pt x="1911698" y="1620131"/>
                  </a:lnTo>
                  <a:lnTo>
                    <a:pt x="0" y="1620131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11698" cy="16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838632" y="3451693"/>
            <a:ext cx="7258480" cy="5990765"/>
            <a:chOff x="0" y="0"/>
            <a:chExt cx="1911698" cy="15778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1698" cy="1577815"/>
            </a:xfrm>
            <a:custGeom>
              <a:avLst/>
              <a:gdLst/>
              <a:ahLst/>
              <a:cxnLst/>
              <a:rect r="r" b="b" t="t" l="l"/>
              <a:pathLst>
                <a:path h="1577815" w="1911698">
                  <a:moveTo>
                    <a:pt x="0" y="0"/>
                  </a:moveTo>
                  <a:lnTo>
                    <a:pt x="1911698" y="0"/>
                  </a:lnTo>
                  <a:lnTo>
                    <a:pt x="1911698" y="1577815"/>
                  </a:lnTo>
                  <a:lnTo>
                    <a:pt x="0" y="1577815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911698" cy="1615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11710" y="3106865"/>
            <a:ext cx="7258480" cy="6151435"/>
            <a:chOff x="0" y="0"/>
            <a:chExt cx="1911698" cy="16201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11698" cy="1620131"/>
            </a:xfrm>
            <a:custGeom>
              <a:avLst/>
              <a:gdLst/>
              <a:ahLst/>
              <a:cxnLst/>
              <a:rect r="r" b="b" t="t" l="l"/>
              <a:pathLst>
                <a:path h="1620131" w="1911698">
                  <a:moveTo>
                    <a:pt x="0" y="0"/>
                  </a:moveTo>
                  <a:lnTo>
                    <a:pt x="1911698" y="0"/>
                  </a:lnTo>
                  <a:lnTo>
                    <a:pt x="1911698" y="1620131"/>
                  </a:lnTo>
                  <a:lnTo>
                    <a:pt x="0" y="1620131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911698" cy="16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21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2794" y="568221"/>
            <a:ext cx="14114929" cy="107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FFFFFF"/>
                </a:solidFill>
                <a:latin typeface="Open Sans Bold"/>
              </a:rPr>
              <a:t>Pontos Fortes X Pontos Fracos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450213" y="3158795"/>
            <a:ext cx="4961611" cy="1209238"/>
            <a:chOff x="0" y="0"/>
            <a:chExt cx="6615482" cy="161231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12317" cy="1612317"/>
            </a:xfrm>
            <a:custGeom>
              <a:avLst/>
              <a:gdLst/>
              <a:ahLst/>
              <a:cxnLst/>
              <a:rect r="r" b="b" t="t" l="l"/>
              <a:pathLst>
                <a:path h="1612317" w="1612317">
                  <a:moveTo>
                    <a:pt x="0" y="0"/>
                  </a:moveTo>
                  <a:lnTo>
                    <a:pt x="1612317" y="0"/>
                  </a:lnTo>
                  <a:lnTo>
                    <a:pt x="1612317" y="1612317"/>
                  </a:lnTo>
                  <a:lnTo>
                    <a:pt x="0" y="161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764717" y="397006"/>
              <a:ext cx="4850765" cy="751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Bold"/>
                </a:rPr>
                <a:t>Pontos Fortes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48604" y="3106865"/>
            <a:ext cx="5384692" cy="1313099"/>
            <a:chOff x="0" y="0"/>
            <a:chExt cx="7179589" cy="175079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50798" cy="1750798"/>
            </a:xfrm>
            <a:custGeom>
              <a:avLst/>
              <a:gdLst/>
              <a:ahLst/>
              <a:cxnLst/>
              <a:rect r="r" b="b" t="t" l="l"/>
              <a:pathLst>
                <a:path h="1750798" w="1750798">
                  <a:moveTo>
                    <a:pt x="0" y="0"/>
                  </a:moveTo>
                  <a:lnTo>
                    <a:pt x="1750798" y="0"/>
                  </a:lnTo>
                  <a:lnTo>
                    <a:pt x="1750798" y="1750798"/>
                  </a:lnTo>
                  <a:lnTo>
                    <a:pt x="0" y="1750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901310" y="466246"/>
              <a:ext cx="5278279" cy="751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Bold"/>
                </a:rPr>
                <a:t>Pontos Fracos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38317" y="4565570"/>
            <a:ext cx="6985402" cy="36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elegraf"/>
              </a:rPr>
              <a:t>Envolvimento do cliente e feedback sobre o projeto;</a:t>
            </a:r>
          </a:p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elegraf"/>
              </a:rPr>
              <a:t>Engajamento com o chefe da divisão;</a:t>
            </a:r>
          </a:p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elegraf"/>
              </a:rPr>
              <a:t>Flexibilidade de Comunicação;</a:t>
            </a:r>
          </a:p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elegraf"/>
              </a:rPr>
              <a:t>Entendimento dos problemas da divisão de registro de diplomas;</a:t>
            </a:r>
          </a:p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elegraf"/>
              </a:rPr>
              <a:t>Sprints bem estruturadas e realizadas com base nas metodologias do time.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31823" y="4565570"/>
            <a:ext cx="6818254" cy="382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legraf"/>
              </a:rPr>
              <a:t>Complicações para marcar reuniões com o chefe da divisão;</a:t>
            </a:r>
          </a:p>
          <a:p>
            <a:pPr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legraf"/>
              </a:rPr>
              <a:t>Dificuldades para marcar um horário fixo de reuniões entre os membros da equipe;</a:t>
            </a:r>
          </a:p>
          <a:p>
            <a:pPr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elegraf"/>
              </a:rPr>
              <a:t>Não realização de reunião com coordenador acadêmico da faculdade externa (FPS)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698025" y="2970999"/>
            <a:ext cx="12721992" cy="5990765"/>
            <a:chOff x="0" y="0"/>
            <a:chExt cx="3350648" cy="15778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50648" cy="1577815"/>
            </a:xfrm>
            <a:custGeom>
              <a:avLst/>
              <a:gdLst/>
              <a:ahLst/>
              <a:cxnLst/>
              <a:rect r="r" b="b" t="t" l="l"/>
              <a:pathLst>
                <a:path h="1577815" w="3350648">
                  <a:moveTo>
                    <a:pt x="0" y="0"/>
                  </a:moveTo>
                  <a:lnTo>
                    <a:pt x="3350648" y="0"/>
                  </a:lnTo>
                  <a:lnTo>
                    <a:pt x="3350648" y="1577815"/>
                  </a:lnTo>
                  <a:lnTo>
                    <a:pt x="0" y="1577815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350648" cy="1615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67983" y="2807804"/>
            <a:ext cx="12721992" cy="5990765"/>
            <a:chOff x="0" y="0"/>
            <a:chExt cx="3350648" cy="15778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50648" cy="1577815"/>
            </a:xfrm>
            <a:custGeom>
              <a:avLst/>
              <a:gdLst/>
              <a:ahLst/>
              <a:cxnLst/>
              <a:rect r="r" b="b" t="t" l="l"/>
              <a:pathLst>
                <a:path h="1577815" w="3350648">
                  <a:moveTo>
                    <a:pt x="0" y="0"/>
                  </a:moveTo>
                  <a:lnTo>
                    <a:pt x="3350648" y="0"/>
                  </a:lnTo>
                  <a:lnTo>
                    <a:pt x="3350648" y="1577815"/>
                  </a:lnTo>
                  <a:lnTo>
                    <a:pt x="0" y="1577815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350648" cy="1615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55031" y="3221928"/>
            <a:ext cx="7007980" cy="829972"/>
            <a:chOff x="0" y="0"/>
            <a:chExt cx="9343974" cy="110662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553315" y="182066"/>
              <a:ext cx="8790659" cy="924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79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000000"/>
                  </a:solidFill>
                  <a:latin typeface="Open Sans Bold"/>
                </a:rPr>
                <a:t>Pontos de Melhoria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6629" cy="1106629"/>
            </a:xfrm>
            <a:custGeom>
              <a:avLst/>
              <a:gdLst/>
              <a:ahLst/>
              <a:cxnLst/>
              <a:rect r="r" b="b" t="t" l="l"/>
              <a:pathLst>
                <a:path h="1106629" w="1106629">
                  <a:moveTo>
                    <a:pt x="0" y="0"/>
                  </a:moveTo>
                  <a:lnTo>
                    <a:pt x="1106629" y="0"/>
                  </a:lnTo>
                  <a:lnTo>
                    <a:pt x="1106629" y="1106629"/>
                  </a:lnTo>
                  <a:lnTo>
                    <a:pt x="0" y="1106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22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2794" y="568221"/>
            <a:ext cx="14114929" cy="107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FFFFFF"/>
                </a:solidFill>
                <a:latin typeface="Open Sans Bold"/>
              </a:rPr>
              <a:t>Pontos de Melhoria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81141" y="4288798"/>
            <a:ext cx="10525001" cy="394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Telegraf"/>
              </a:rPr>
              <a:t>Ajustar um horário fixo para realizar as reuniões;</a:t>
            </a:r>
          </a:p>
          <a:p>
            <a:pPr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Telegraf"/>
              </a:rPr>
              <a:t>Realizar mais encontros com o chefe da divisão de diplomas;</a:t>
            </a:r>
          </a:p>
          <a:p>
            <a:pPr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Telegraf"/>
              </a:rPr>
              <a:t>Conseguir marcar uma reunião com o coordenador acadêmico da faculdade externa  (FPS);</a:t>
            </a:r>
          </a:p>
          <a:p>
            <a:pPr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Telegraf"/>
              </a:rPr>
              <a:t>Aprimorar cada vez o alinhamento com o cliente real.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866462"/>
            <a:ext cx="14516960" cy="6920824"/>
            <a:chOff x="0" y="0"/>
            <a:chExt cx="3823397" cy="18227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23397" cy="1822768"/>
            </a:xfrm>
            <a:custGeom>
              <a:avLst/>
              <a:gdLst/>
              <a:ahLst/>
              <a:cxnLst/>
              <a:rect r="r" b="b" t="t" l="l"/>
              <a:pathLst>
                <a:path h="182276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22768"/>
                  </a:lnTo>
                  <a:lnTo>
                    <a:pt x="0" y="1822768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23397" cy="18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1778" y="2561242"/>
            <a:ext cx="14516960" cy="6881216"/>
            <a:chOff x="0" y="0"/>
            <a:chExt cx="3823397" cy="1812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23397" cy="1812337"/>
            </a:xfrm>
            <a:custGeom>
              <a:avLst/>
              <a:gdLst/>
              <a:ahLst/>
              <a:cxnLst/>
              <a:rect r="r" b="b" t="t" l="l"/>
              <a:pathLst>
                <a:path h="181233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12337"/>
                  </a:lnTo>
                  <a:lnTo>
                    <a:pt x="0" y="1812337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823397" cy="1850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429784" y="7858324"/>
            <a:ext cx="2388955" cy="1343787"/>
          </a:xfrm>
          <a:custGeom>
            <a:avLst/>
            <a:gdLst/>
            <a:ahLst/>
            <a:cxnLst/>
            <a:rect r="r" b="b" t="t" l="l"/>
            <a:pathLst>
              <a:path h="1343787" w="2388955">
                <a:moveTo>
                  <a:pt x="0" y="0"/>
                </a:moveTo>
                <a:lnTo>
                  <a:pt x="2388955" y="0"/>
                </a:lnTo>
                <a:lnTo>
                  <a:pt x="2388955" y="1343787"/>
                </a:lnTo>
                <a:lnTo>
                  <a:pt x="0" y="1343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62770" y="3804002"/>
            <a:ext cx="11069626" cy="5502987"/>
          </a:xfrm>
          <a:custGeom>
            <a:avLst/>
            <a:gdLst/>
            <a:ahLst/>
            <a:cxnLst/>
            <a:rect r="r" b="b" t="t" l="l"/>
            <a:pathLst>
              <a:path h="5502987" w="11069626">
                <a:moveTo>
                  <a:pt x="0" y="0"/>
                </a:moveTo>
                <a:lnTo>
                  <a:pt x="11069626" y="0"/>
                </a:lnTo>
                <a:lnTo>
                  <a:pt x="11069626" y="5502987"/>
                </a:lnTo>
                <a:lnTo>
                  <a:pt x="0" y="5502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23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522184"/>
            <a:ext cx="14093746" cy="116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>
                <a:solidFill>
                  <a:srgbClr val="FFFFFF"/>
                </a:solidFill>
                <a:latin typeface="Open Sans Bold"/>
              </a:rPr>
              <a:t>Planejamento - Método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5231" y="2936984"/>
            <a:ext cx="146495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Ciclos Iterativos de Desenvolvimento: KANBAN + SCRUM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618312" y="2935855"/>
            <a:ext cx="1829287" cy="1679618"/>
          </a:xfrm>
          <a:custGeom>
            <a:avLst/>
            <a:gdLst/>
            <a:ahLst/>
            <a:cxnLst/>
            <a:rect r="r" b="b" t="t" l="l"/>
            <a:pathLst>
              <a:path h="1679618" w="1829287">
                <a:moveTo>
                  <a:pt x="0" y="0"/>
                </a:moveTo>
                <a:lnTo>
                  <a:pt x="1829287" y="0"/>
                </a:lnTo>
                <a:lnTo>
                  <a:pt x="1829287" y="1679618"/>
                </a:lnTo>
                <a:lnTo>
                  <a:pt x="0" y="1679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14434" y="5037025"/>
            <a:ext cx="1633165" cy="1633165"/>
          </a:xfrm>
          <a:custGeom>
            <a:avLst/>
            <a:gdLst/>
            <a:ahLst/>
            <a:cxnLst/>
            <a:rect r="r" b="b" t="t" l="l"/>
            <a:pathLst>
              <a:path h="1633165" w="1633165">
                <a:moveTo>
                  <a:pt x="0" y="0"/>
                </a:moveTo>
                <a:lnTo>
                  <a:pt x="1633165" y="0"/>
                </a:lnTo>
                <a:lnTo>
                  <a:pt x="1633165" y="1633165"/>
                </a:lnTo>
                <a:lnTo>
                  <a:pt x="0" y="1633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522184"/>
            <a:ext cx="14093746" cy="116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>
                <a:solidFill>
                  <a:srgbClr val="FFFFFF"/>
                </a:solidFill>
                <a:latin typeface="Open Sans Bold"/>
              </a:rPr>
              <a:t>Planejamento - Método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5231" y="3195274"/>
            <a:ext cx="146495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Ciclos Iterativos de Desenvolvimento: SCRUM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2412999"/>
            <a:ext cx="14516960" cy="6881216"/>
            <a:chOff x="0" y="0"/>
            <a:chExt cx="3823397" cy="18123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23397" cy="1812337"/>
            </a:xfrm>
            <a:custGeom>
              <a:avLst/>
              <a:gdLst/>
              <a:ahLst/>
              <a:cxnLst/>
              <a:rect r="r" b="b" t="t" l="l"/>
              <a:pathLst>
                <a:path h="181233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12337"/>
                  </a:lnTo>
                  <a:lnTo>
                    <a:pt x="0" y="1812337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823397" cy="1850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75231" y="3518807"/>
            <a:ext cx="5919462" cy="5442958"/>
            <a:chOff x="0" y="0"/>
            <a:chExt cx="1559035" cy="143353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59035" cy="1433536"/>
            </a:xfrm>
            <a:custGeom>
              <a:avLst/>
              <a:gdLst/>
              <a:ahLst/>
              <a:cxnLst/>
              <a:rect r="r" b="b" t="t" l="l"/>
              <a:pathLst>
                <a:path h="1433536" w="1559035">
                  <a:moveTo>
                    <a:pt x="0" y="0"/>
                  </a:moveTo>
                  <a:lnTo>
                    <a:pt x="1559035" y="0"/>
                  </a:lnTo>
                  <a:lnTo>
                    <a:pt x="1559035" y="1433536"/>
                  </a:lnTo>
                  <a:lnTo>
                    <a:pt x="0" y="1433536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59035" cy="1471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456988" y="2632631"/>
            <a:ext cx="235594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Open Sans Bold"/>
              </a:rPr>
              <a:t>Sprint 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99175" y="2632631"/>
            <a:ext cx="235594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Open Sans Bold"/>
              </a:rPr>
              <a:t>Sprint 2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385241" y="3531801"/>
            <a:ext cx="6245775" cy="5429963"/>
            <a:chOff x="0" y="0"/>
            <a:chExt cx="1644978" cy="14301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4978" cy="1430114"/>
            </a:xfrm>
            <a:custGeom>
              <a:avLst/>
              <a:gdLst/>
              <a:ahLst/>
              <a:cxnLst/>
              <a:rect r="r" b="b" t="t" l="l"/>
              <a:pathLst>
                <a:path h="1430114" w="1644978">
                  <a:moveTo>
                    <a:pt x="0" y="0"/>
                  </a:moveTo>
                  <a:lnTo>
                    <a:pt x="1644978" y="0"/>
                  </a:lnTo>
                  <a:lnTo>
                    <a:pt x="1644978" y="1430114"/>
                  </a:lnTo>
                  <a:lnTo>
                    <a:pt x="0" y="1430114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644978" cy="1468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26326" y="3943574"/>
            <a:ext cx="5633782" cy="40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134" indent="-358067" lvl="1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Open Sans"/>
              </a:rPr>
              <a:t>23/11- Planning - Equipe;</a:t>
            </a:r>
          </a:p>
          <a:p>
            <a:pPr marL="716134" indent="-358067" lvl="1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Open Sans"/>
              </a:rPr>
              <a:t>29/11 - Interação - com a Divisão de Registros;</a:t>
            </a:r>
          </a:p>
          <a:p>
            <a:pPr marL="716134" indent="-358067" lvl="1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Open Sans"/>
              </a:rPr>
              <a:t>04/12 - Review - com o Cliente;</a:t>
            </a:r>
          </a:p>
          <a:p>
            <a:pPr marL="716134" indent="-358067" lvl="1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Open Sans"/>
              </a:rPr>
              <a:t>12/12 - Retrospectiva - Equipe;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60258" y="4097187"/>
            <a:ext cx="5633782" cy="40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134" indent="-358067" lvl="1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Open Sans"/>
              </a:rPr>
              <a:t>15/12- Planning - Equipe;</a:t>
            </a:r>
          </a:p>
          <a:p>
            <a:pPr marL="716134" indent="-358067" lvl="1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Open Sans"/>
              </a:rPr>
              <a:t>18/12 - Interação - com o Cliente;</a:t>
            </a:r>
          </a:p>
          <a:p>
            <a:pPr marL="716134" indent="-358067" lvl="1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Open Sans"/>
              </a:rPr>
              <a:t>19/12 - Review - 1º Status Report;</a:t>
            </a:r>
          </a:p>
          <a:p>
            <a:pPr marL="716134" indent="-358067" lvl="1">
              <a:lnSpc>
                <a:spcPts val="4643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Open Sans"/>
              </a:rPr>
              <a:t>21/12 - Retrospectiva - Equipe;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866462"/>
            <a:ext cx="14516960" cy="6920824"/>
            <a:chOff x="0" y="0"/>
            <a:chExt cx="3823397" cy="18227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23397" cy="1822768"/>
            </a:xfrm>
            <a:custGeom>
              <a:avLst/>
              <a:gdLst/>
              <a:ahLst/>
              <a:cxnLst/>
              <a:rect r="r" b="b" t="t" l="l"/>
              <a:pathLst>
                <a:path h="182276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22768"/>
                  </a:lnTo>
                  <a:lnTo>
                    <a:pt x="0" y="1822768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23397" cy="18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77717" y="2714716"/>
            <a:ext cx="14516960" cy="6881216"/>
            <a:chOff x="0" y="0"/>
            <a:chExt cx="3823397" cy="1812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23397" cy="1812337"/>
            </a:xfrm>
            <a:custGeom>
              <a:avLst/>
              <a:gdLst/>
              <a:ahLst/>
              <a:cxnLst/>
              <a:rect r="r" b="b" t="t" l="l"/>
              <a:pathLst>
                <a:path h="181233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12337"/>
                  </a:lnTo>
                  <a:lnTo>
                    <a:pt x="0" y="1812337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823397" cy="1850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125865" y="4008606"/>
            <a:ext cx="7180419" cy="3557865"/>
          </a:xfrm>
          <a:custGeom>
            <a:avLst/>
            <a:gdLst/>
            <a:ahLst/>
            <a:cxnLst/>
            <a:rect r="r" b="b" t="t" l="l"/>
            <a:pathLst>
              <a:path h="3557865" w="7180419">
                <a:moveTo>
                  <a:pt x="0" y="0"/>
                </a:moveTo>
                <a:lnTo>
                  <a:pt x="7180419" y="0"/>
                </a:lnTo>
                <a:lnTo>
                  <a:pt x="7180419" y="3557865"/>
                </a:lnTo>
                <a:lnTo>
                  <a:pt x="0" y="35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25865" y="7806818"/>
            <a:ext cx="11579294" cy="1635640"/>
          </a:xfrm>
          <a:custGeom>
            <a:avLst/>
            <a:gdLst/>
            <a:ahLst/>
            <a:cxnLst/>
            <a:rect r="r" b="b" t="t" l="l"/>
            <a:pathLst>
              <a:path h="1635640" w="11579294">
                <a:moveTo>
                  <a:pt x="0" y="0"/>
                </a:moveTo>
                <a:lnTo>
                  <a:pt x="11579294" y="0"/>
                </a:lnTo>
                <a:lnTo>
                  <a:pt x="11579294" y="1635640"/>
                </a:lnTo>
                <a:lnTo>
                  <a:pt x="0" y="16356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522184"/>
            <a:ext cx="14093746" cy="116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>
                <a:solidFill>
                  <a:srgbClr val="FFFFFF"/>
                </a:solidFill>
                <a:latin typeface="Open Sans Bold"/>
              </a:rPr>
              <a:t>Planejamento - Método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5231" y="3195274"/>
            <a:ext cx="146495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Planning Poker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866462"/>
            <a:ext cx="14516960" cy="6920824"/>
            <a:chOff x="0" y="0"/>
            <a:chExt cx="3823397" cy="18227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23397" cy="1822768"/>
            </a:xfrm>
            <a:custGeom>
              <a:avLst/>
              <a:gdLst/>
              <a:ahLst/>
              <a:cxnLst/>
              <a:rect r="r" b="b" t="t" l="l"/>
              <a:pathLst>
                <a:path h="182276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22768"/>
                  </a:lnTo>
                  <a:lnTo>
                    <a:pt x="0" y="1822768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23397" cy="18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77717" y="2714716"/>
            <a:ext cx="14516960" cy="6881216"/>
            <a:chOff x="0" y="0"/>
            <a:chExt cx="3823397" cy="1812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23397" cy="1812337"/>
            </a:xfrm>
            <a:custGeom>
              <a:avLst/>
              <a:gdLst/>
              <a:ahLst/>
              <a:cxnLst/>
              <a:rect r="r" b="b" t="t" l="l"/>
              <a:pathLst>
                <a:path h="181233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12337"/>
                  </a:lnTo>
                  <a:lnTo>
                    <a:pt x="0" y="1812337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823397" cy="1850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311190" y="5045555"/>
            <a:ext cx="6507548" cy="4102585"/>
          </a:xfrm>
          <a:custGeom>
            <a:avLst/>
            <a:gdLst/>
            <a:ahLst/>
            <a:cxnLst/>
            <a:rect r="r" b="b" t="t" l="l"/>
            <a:pathLst>
              <a:path h="4102585" w="6507548">
                <a:moveTo>
                  <a:pt x="0" y="0"/>
                </a:moveTo>
                <a:lnTo>
                  <a:pt x="6507549" y="0"/>
                </a:lnTo>
                <a:lnTo>
                  <a:pt x="6507549" y="4102585"/>
                </a:lnTo>
                <a:lnTo>
                  <a:pt x="0" y="41025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093746" y="8058575"/>
            <a:ext cx="1451915" cy="1089565"/>
          </a:xfrm>
          <a:custGeom>
            <a:avLst/>
            <a:gdLst/>
            <a:ahLst/>
            <a:cxnLst/>
            <a:rect r="r" b="b" t="t" l="l"/>
            <a:pathLst>
              <a:path h="1089565" w="1451915">
                <a:moveTo>
                  <a:pt x="0" y="0"/>
                </a:moveTo>
                <a:lnTo>
                  <a:pt x="1451914" y="0"/>
                </a:lnTo>
                <a:lnTo>
                  <a:pt x="1451914" y="1089565"/>
                </a:lnTo>
                <a:lnTo>
                  <a:pt x="0" y="1089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49067" y="4893872"/>
            <a:ext cx="6311192" cy="4308239"/>
          </a:xfrm>
          <a:custGeom>
            <a:avLst/>
            <a:gdLst/>
            <a:ahLst/>
            <a:cxnLst/>
            <a:rect r="r" b="b" t="t" l="l"/>
            <a:pathLst>
              <a:path h="4308239" w="6311192">
                <a:moveTo>
                  <a:pt x="0" y="0"/>
                </a:moveTo>
                <a:lnTo>
                  <a:pt x="6311191" y="0"/>
                </a:lnTo>
                <a:lnTo>
                  <a:pt x="6311191" y="4308239"/>
                </a:lnTo>
                <a:lnTo>
                  <a:pt x="0" y="43082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26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522184"/>
            <a:ext cx="14093746" cy="116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>
                <a:solidFill>
                  <a:srgbClr val="FFFFFF"/>
                </a:solidFill>
                <a:latin typeface="Open Sans Bold"/>
              </a:rPr>
              <a:t>Planejamento - Método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75231" y="3195274"/>
            <a:ext cx="146495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Documentação - Brainstorming e Organização para reuniões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2738168" y="7697190"/>
            <a:ext cx="963375" cy="1264574"/>
          </a:xfrm>
          <a:custGeom>
            <a:avLst/>
            <a:gdLst/>
            <a:ahLst/>
            <a:cxnLst/>
            <a:rect r="r" b="b" t="t" l="l"/>
            <a:pathLst>
              <a:path h="1264574" w="963375">
                <a:moveTo>
                  <a:pt x="0" y="0"/>
                </a:moveTo>
                <a:lnTo>
                  <a:pt x="963376" y="0"/>
                </a:lnTo>
                <a:lnTo>
                  <a:pt x="963376" y="1264574"/>
                </a:lnTo>
                <a:lnTo>
                  <a:pt x="0" y="1264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866462"/>
            <a:ext cx="14516960" cy="6920824"/>
            <a:chOff x="0" y="0"/>
            <a:chExt cx="3823397" cy="18227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23397" cy="1822768"/>
            </a:xfrm>
            <a:custGeom>
              <a:avLst/>
              <a:gdLst/>
              <a:ahLst/>
              <a:cxnLst/>
              <a:rect r="r" b="b" t="t" l="l"/>
              <a:pathLst>
                <a:path h="182276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22768"/>
                  </a:lnTo>
                  <a:lnTo>
                    <a:pt x="0" y="1822768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23397" cy="186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77717" y="2714716"/>
            <a:ext cx="14516960" cy="6881216"/>
            <a:chOff x="0" y="0"/>
            <a:chExt cx="3823397" cy="1812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23397" cy="1812337"/>
            </a:xfrm>
            <a:custGeom>
              <a:avLst/>
              <a:gdLst/>
              <a:ahLst/>
              <a:cxnLst/>
              <a:rect r="r" b="b" t="t" l="l"/>
              <a:pathLst>
                <a:path h="181233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1812337"/>
                  </a:lnTo>
                  <a:lnTo>
                    <a:pt x="0" y="1812337"/>
                  </a:ln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823397" cy="1850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63980" y="3152351"/>
            <a:ext cx="5459352" cy="5718200"/>
          </a:xfrm>
          <a:custGeom>
            <a:avLst/>
            <a:gdLst/>
            <a:ahLst/>
            <a:cxnLst/>
            <a:rect r="r" b="b" t="t" l="l"/>
            <a:pathLst>
              <a:path h="5718200" w="5459352">
                <a:moveTo>
                  <a:pt x="0" y="0"/>
                </a:moveTo>
                <a:lnTo>
                  <a:pt x="5459352" y="0"/>
                </a:lnTo>
                <a:lnTo>
                  <a:pt x="5459352" y="5718201"/>
                </a:lnTo>
                <a:lnTo>
                  <a:pt x="0" y="5718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758063">
            <a:off x="7169860" y="4131856"/>
            <a:ext cx="993872" cy="280769"/>
          </a:xfrm>
          <a:custGeom>
            <a:avLst/>
            <a:gdLst/>
            <a:ahLst/>
            <a:cxnLst/>
            <a:rect r="r" b="b" t="t" l="l"/>
            <a:pathLst>
              <a:path h="280769" w="993872">
                <a:moveTo>
                  <a:pt x="0" y="0"/>
                </a:moveTo>
                <a:lnTo>
                  <a:pt x="993872" y="0"/>
                </a:lnTo>
                <a:lnTo>
                  <a:pt x="993872" y="280769"/>
                </a:lnTo>
                <a:lnTo>
                  <a:pt x="0" y="280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210980" y="3354987"/>
            <a:ext cx="3814006" cy="4252136"/>
          </a:xfrm>
          <a:custGeom>
            <a:avLst/>
            <a:gdLst/>
            <a:ahLst/>
            <a:cxnLst/>
            <a:rect r="r" b="b" t="t" l="l"/>
            <a:pathLst>
              <a:path h="4252136" w="3814006">
                <a:moveTo>
                  <a:pt x="0" y="0"/>
                </a:moveTo>
                <a:lnTo>
                  <a:pt x="3814006" y="0"/>
                </a:lnTo>
                <a:lnTo>
                  <a:pt x="3814006" y="4252136"/>
                </a:lnTo>
                <a:lnTo>
                  <a:pt x="0" y="4252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630" t="0" r="-2806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592981">
            <a:off x="11887248" y="6971243"/>
            <a:ext cx="808877" cy="2417839"/>
          </a:xfrm>
          <a:custGeom>
            <a:avLst/>
            <a:gdLst/>
            <a:ahLst/>
            <a:cxnLst/>
            <a:rect r="r" b="b" t="t" l="l"/>
            <a:pathLst>
              <a:path h="2417839" w="808877">
                <a:moveTo>
                  <a:pt x="0" y="0"/>
                </a:moveTo>
                <a:lnTo>
                  <a:pt x="808877" y="0"/>
                </a:lnTo>
                <a:lnTo>
                  <a:pt x="808877" y="2417839"/>
                </a:lnTo>
                <a:lnTo>
                  <a:pt x="0" y="2417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291686" y="3354987"/>
            <a:ext cx="3560766" cy="4073174"/>
          </a:xfrm>
          <a:custGeom>
            <a:avLst/>
            <a:gdLst/>
            <a:ahLst/>
            <a:cxnLst/>
            <a:rect r="r" b="b" t="t" l="l"/>
            <a:pathLst>
              <a:path h="4073174" w="3560766">
                <a:moveTo>
                  <a:pt x="0" y="0"/>
                </a:moveTo>
                <a:lnTo>
                  <a:pt x="3560766" y="0"/>
                </a:lnTo>
                <a:lnTo>
                  <a:pt x="3560766" y="4073174"/>
                </a:lnTo>
                <a:lnTo>
                  <a:pt x="0" y="4073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935" t="0" r="-6935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27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9136" y="639321"/>
            <a:ext cx="15545660" cy="107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FFFFFF"/>
                </a:solidFill>
                <a:latin typeface="Open Sans Bold"/>
              </a:rPr>
              <a:t>Planejamento de Projeto Preliminar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3868" y="2735830"/>
            <a:ext cx="7603312" cy="6838988"/>
            <a:chOff x="0" y="0"/>
            <a:chExt cx="10137750" cy="911865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137750" cy="9118651"/>
              <a:chOff x="0" y="0"/>
              <a:chExt cx="2002519" cy="180121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002518" cy="1801215"/>
              </a:xfrm>
              <a:custGeom>
                <a:avLst/>
                <a:gdLst/>
                <a:ahLst/>
                <a:cxnLst/>
                <a:rect r="r" b="b" t="t" l="l"/>
                <a:pathLst>
                  <a:path h="1801215" w="2002518">
                    <a:moveTo>
                      <a:pt x="51930" y="0"/>
                    </a:moveTo>
                    <a:lnTo>
                      <a:pt x="1950589" y="0"/>
                    </a:lnTo>
                    <a:cubicBezTo>
                      <a:pt x="1979269" y="0"/>
                      <a:pt x="2002518" y="23250"/>
                      <a:pt x="2002518" y="51930"/>
                    </a:cubicBezTo>
                    <a:lnTo>
                      <a:pt x="2002518" y="1749285"/>
                    </a:lnTo>
                    <a:cubicBezTo>
                      <a:pt x="2002518" y="1777965"/>
                      <a:pt x="1979269" y="1801215"/>
                      <a:pt x="1950589" y="1801215"/>
                    </a:cubicBezTo>
                    <a:lnTo>
                      <a:pt x="51930" y="1801215"/>
                    </a:lnTo>
                    <a:cubicBezTo>
                      <a:pt x="23250" y="1801215"/>
                      <a:pt x="0" y="1777965"/>
                      <a:pt x="0" y="1749285"/>
                    </a:cubicBezTo>
                    <a:lnTo>
                      <a:pt x="0" y="51930"/>
                    </a:lnTo>
                    <a:cubicBezTo>
                      <a:pt x="0" y="23250"/>
                      <a:pt x="23250" y="0"/>
                      <a:pt x="51930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002519" cy="1839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021827" y="283407"/>
              <a:ext cx="609409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"/>
                </a:rPr>
                <a:t>Processo de </a:t>
              </a:r>
              <a:r>
                <a:rPr lang="en-US" sz="3399">
                  <a:solidFill>
                    <a:srgbClr val="000000"/>
                  </a:solidFill>
                  <a:latin typeface="Open Sans Bold"/>
                </a:rPr>
                <a:t>EMISSÃO</a:t>
              </a:r>
              <a:r>
                <a:rPr lang="en-US" sz="3399">
                  <a:solidFill>
                    <a:srgbClr val="000000"/>
                  </a:solidFill>
                  <a:latin typeface="Open Sans"/>
                </a:rPr>
                <a:t>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913595" y="2603470"/>
            <a:ext cx="7603312" cy="6838988"/>
            <a:chOff x="0" y="0"/>
            <a:chExt cx="10137750" cy="911865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137750" cy="9118651"/>
              <a:chOff x="0" y="0"/>
              <a:chExt cx="2002519" cy="180121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02518" cy="1801215"/>
              </a:xfrm>
              <a:custGeom>
                <a:avLst/>
                <a:gdLst/>
                <a:ahLst/>
                <a:cxnLst/>
                <a:rect r="r" b="b" t="t" l="l"/>
                <a:pathLst>
                  <a:path h="1801215" w="2002518">
                    <a:moveTo>
                      <a:pt x="51930" y="0"/>
                    </a:moveTo>
                    <a:lnTo>
                      <a:pt x="1950589" y="0"/>
                    </a:lnTo>
                    <a:cubicBezTo>
                      <a:pt x="1979269" y="0"/>
                      <a:pt x="2002518" y="23250"/>
                      <a:pt x="2002518" y="51930"/>
                    </a:cubicBezTo>
                    <a:lnTo>
                      <a:pt x="2002518" y="1749285"/>
                    </a:lnTo>
                    <a:cubicBezTo>
                      <a:pt x="2002518" y="1777965"/>
                      <a:pt x="1979269" y="1801215"/>
                      <a:pt x="1950589" y="1801215"/>
                    </a:cubicBezTo>
                    <a:lnTo>
                      <a:pt x="51930" y="1801215"/>
                    </a:lnTo>
                    <a:cubicBezTo>
                      <a:pt x="23250" y="1801215"/>
                      <a:pt x="0" y="1777965"/>
                      <a:pt x="0" y="1749285"/>
                    </a:cubicBezTo>
                    <a:lnTo>
                      <a:pt x="0" y="51930"/>
                    </a:lnTo>
                    <a:cubicBezTo>
                      <a:pt x="0" y="23250"/>
                      <a:pt x="23250" y="0"/>
                      <a:pt x="51930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2002519" cy="18393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389262" y="459887"/>
              <a:ext cx="7359227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"/>
                </a:rPr>
                <a:t>Processo de </a:t>
              </a:r>
              <a:r>
                <a:rPr lang="en-US" sz="3399">
                  <a:solidFill>
                    <a:srgbClr val="000000"/>
                  </a:solidFill>
                  <a:latin typeface="Open Sans Bold"/>
                </a:rPr>
                <a:t>REGISTRAÇÃO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978949" y="7684312"/>
            <a:ext cx="1980321" cy="1980321"/>
          </a:xfrm>
          <a:custGeom>
            <a:avLst/>
            <a:gdLst/>
            <a:ahLst/>
            <a:cxnLst/>
            <a:rect r="r" b="b" t="t" l="l"/>
            <a:pathLst>
              <a:path h="1980321" w="1980321">
                <a:moveTo>
                  <a:pt x="0" y="0"/>
                </a:moveTo>
                <a:lnTo>
                  <a:pt x="1980321" y="0"/>
                </a:lnTo>
                <a:lnTo>
                  <a:pt x="1980321" y="1980321"/>
                </a:lnTo>
                <a:lnTo>
                  <a:pt x="0" y="198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13811" y="8674472"/>
            <a:ext cx="606606" cy="606606"/>
          </a:xfrm>
          <a:custGeom>
            <a:avLst/>
            <a:gdLst/>
            <a:ahLst/>
            <a:cxnLst/>
            <a:rect r="r" b="b" t="t" l="l"/>
            <a:pathLst>
              <a:path h="606606" w="606606">
                <a:moveTo>
                  <a:pt x="0" y="0"/>
                </a:moveTo>
                <a:lnTo>
                  <a:pt x="606606" y="0"/>
                </a:lnTo>
                <a:lnTo>
                  <a:pt x="606606" y="606606"/>
                </a:lnTo>
                <a:lnTo>
                  <a:pt x="0" y="6066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43288" y="8904614"/>
            <a:ext cx="23202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76807"/>
            <a:ext cx="13880819" cy="88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Open Sans Bold"/>
              </a:rPr>
              <a:t>Vamos entender como tudo acontece?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01778" y="4279649"/>
            <a:ext cx="5388176" cy="1727703"/>
            <a:chOff x="0" y="0"/>
            <a:chExt cx="7184235" cy="230360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2349500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Open Sans"/>
                </a:rPr>
                <a:t>O que é?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409344" y="996350"/>
              <a:ext cx="6774890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Ato de </a:t>
              </a:r>
              <a:r>
                <a:rPr lang="en-US" sz="1899">
                  <a:solidFill>
                    <a:srgbClr val="000000"/>
                  </a:solidFill>
                  <a:latin typeface="Open Sans Bold"/>
                </a:rPr>
                <a:t>elaborar</a:t>
              </a:r>
              <a:r>
                <a:rPr lang="en-US" sz="1899">
                  <a:solidFill>
                    <a:srgbClr val="000000"/>
                  </a:solidFill>
                  <a:latin typeface="Open Sans"/>
                </a:rPr>
                <a:t> e </a:t>
              </a:r>
              <a:r>
                <a:rPr lang="en-US" sz="1899">
                  <a:solidFill>
                    <a:srgbClr val="000000"/>
                  </a:solidFill>
                  <a:latin typeface="Open Sans Bold"/>
                </a:rPr>
                <a:t>assinar</a:t>
              </a:r>
              <a:r>
                <a:rPr lang="en-US" sz="1899">
                  <a:solidFill>
                    <a:srgbClr val="000000"/>
                  </a:solidFill>
                  <a:latin typeface="Open Sans"/>
                </a:rPr>
                <a:t> os documentos de Histórico, Documentos Pessoais e Diploma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01778" y="6315774"/>
            <a:ext cx="5443262" cy="1368538"/>
            <a:chOff x="0" y="0"/>
            <a:chExt cx="7257683" cy="1824717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57150"/>
              <a:ext cx="3591137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Open Sans"/>
                </a:rPr>
                <a:t>Quem realiza?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482793" y="961963"/>
              <a:ext cx="6774890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 Bold"/>
                </a:rPr>
                <a:t>Responsável acadêmico </a:t>
              </a:r>
              <a:r>
                <a:rPr lang="en-US" sz="1899">
                  <a:solidFill>
                    <a:srgbClr val="000000"/>
                  </a:solidFill>
                  <a:latin typeface="Open Sans"/>
                </a:rPr>
                <a:t>e </a:t>
              </a:r>
              <a:r>
                <a:rPr lang="en-US" sz="1899">
                  <a:solidFill>
                    <a:srgbClr val="000000"/>
                  </a:solidFill>
                  <a:latin typeface="Open Sans Bold"/>
                </a:rPr>
                <a:t>Gestor maior</a:t>
              </a:r>
              <a:r>
                <a:rPr lang="en-US" sz="1899">
                  <a:solidFill>
                    <a:srgbClr val="000000"/>
                  </a:solidFill>
                  <a:latin typeface="Open Sans"/>
                </a:rPr>
                <a:t> da instituição emissora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720417" y="8624488"/>
            <a:ext cx="544326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Todas</a:t>
            </a:r>
            <a:r>
              <a:rPr lang="en-US" sz="1899">
                <a:solidFill>
                  <a:srgbClr val="000000"/>
                </a:solidFill>
                <a:latin typeface="Open Sans"/>
              </a:rPr>
              <a:t> as faculdades/universidades são responsáveis por emitir diplomas.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9594589" y="8520878"/>
            <a:ext cx="606606" cy="606606"/>
          </a:xfrm>
          <a:custGeom>
            <a:avLst/>
            <a:gdLst/>
            <a:ahLst/>
            <a:cxnLst/>
            <a:rect r="r" b="b" t="t" l="l"/>
            <a:pathLst>
              <a:path h="606606" w="606606">
                <a:moveTo>
                  <a:pt x="0" y="0"/>
                </a:moveTo>
                <a:lnTo>
                  <a:pt x="606606" y="0"/>
                </a:lnTo>
                <a:lnTo>
                  <a:pt x="606606" y="606606"/>
                </a:lnTo>
                <a:lnTo>
                  <a:pt x="0" y="6066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375476" y="8470894"/>
            <a:ext cx="544326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Bold"/>
              </a:rPr>
              <a:t>Não são todas</a:t>
            </a:r>
            <a:r>
              <a:rPr lang="en-US" sz="1899">
                <a:solidFill>
                  <a:srgbClr val="000000"/>
                </a:solidFill>
                <a:latin typeface="Open Sans"/>
              </a:rPr>
              <a:t> as faculdades/universidades são responsáveis por registrar diplomas.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277341" y="4427621"/>
            <a:ext cx="5388176" cy="1394328"/>
            <a:chOff x="0" y="0"/>
            <a:chExt cx="7184235" cy="1859104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57150"/>
              <a:ext cx="2349500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Open Sans"/>
                </a:rPr>
                <a:t>O que é? 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409344" y="996350"/>
              <a:ext cx="6774890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Ato de </a:t>
              </a:r>
              <a:r>
                <a:rPr lang="en-US" sz="1899">
                  <a:solidFill>
                    <a:srgbClr val="000000"/>
                  </a:solidFill>
                  <a:latin typeface="Open Sans Bold"/>
                </a:rPr>
                <a:t>Verificação</a:t>
              </a:r>
              <a:r>
                <a:rPr lang="en-US" sz="1899">
                  <a:solidFill>
                    <a:srgbClr val="000000"/>
                  </a:solidFill>
                  <a:latin typeface="Open Sans"/>
                </a:rPr>
                <a:t> e </a:t>
              </a:r>
              <a:r>
                <a:rPr lang="en-US" sz="1899">
                  <a:solidFill>
                    <a:srgbClr val="000000"/>
                  </a:solidFill>
                  <a:latin typeface="Open Sans Bold"/>
                </a:rPr>
                <a:t>registro legal</a:t>
              </a:r>
              <a:r>
                <a:rPr lang="en-US" sz="1899">
                  <a:solidFill>
                    <a:srgbClr val="000000"/>
                  </a:solidFill>
                  <a:latin typeface="Open Sans"/>
                </a:rPr>
                <a:t> dos documentos emitidos anteriormente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249798" y="6315774"/>
            <a:ext cx="5443262" cy="1368538"/>
            <a:chOff x="0" y="0"/>
            <a:chExt cx="7257683" cy="1824717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57150"/>
              <a:ext cx="3591137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Open Sans"/>
                </a:rPr>
                <a:t>Quem realiza?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482793" y="961963"/>
              <a:ext cx="6774890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 Bold"/>
                </a:rPr>
                <a:t>Responsável pelo registro</a:t>
              </a:r>
              <a:r>
                <a:rPr lang="en-US" sz="1899">
                  <a:solidFill>
                    <a:srgbClr val="000000"/>
                  </a:solidFill>
                  <a:latin typeface="Open Sans"/>
                </a:rPr>
                <a:t> e</a:t>
              </a:r>
              <a:r>
                <a:rPr lang="en-US" sz="1899">
                  <a:solidFill>
                    <a:srgbClr val="000000"/>
                  </a:solidFill>
                  <a:latin typeface="Open Sans Bold"/>
                </a:rPr>
                <a:t> Responsável Maior</a:t>
              </a:r>
              <a:r>
                <a:rPr lang="en-US" sz="1899">
                  <a:solidFill>
                    <a:srgbClr val="000000"/>
                  </a:solidFill>
                  <a:latin typeface="Open Sans"/>
                </a:rPr>
                <a:t> da instituição registradora.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62043">
            <a:off x="-4522375" y="-5737734"/>
            <a:ext cx="20588789" cy="18417608"/>
          </a:xfrm>
          <a:custGeom>
            <a:avLst/>
            <a:gdLst/>
            <a:ahLst/>
            <a:cxnLst/>
            <a:rect r="r" b="b" t="t" l="l"/>
            <a:pathLst>
              <a:path h="18417608" w="20588789">
                <a:moveTo>
                  <a:pt x="0" y="0"/>
                </a:moveTo>
                <a:lnTo>
                  <a:pt x="20588789" y="0"/>
                </a:lnTo>
                <a:lnTo>
                  <a:pt x="20588789" y="18417608"/>
                </a:lnTo>
                <a:lnTo>
                  <a:pt x="0" y="18417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48981" y="3750424"/>
            <a:ext cx="14516960" cy="3036993"/>
            <a:chOff x="0" y="0"/>
            <a:chExt cx="3823397" cy="7998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23397" cy="799867"/>
            </a:xfrm>
            <a:custGeom>
              <a:avLst/>
              <a:gdLst/>
              <a:ahLst/>
              <a:cxnLst/>
              <a:rect r="r" b="b" t="t" l="l"/>
              <a:pathLst>
                <a:path h="79986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799867"/>
                  </a:lnTo>
                  <a:lnTo>
                    <a:pt x="0" y="799867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23397" cy="837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22059" y="3499582"/>
            <a:ext cx="14516960" cy="3036993"/>
            <a:chOff x="0" y="0"/>
            <a:chExt cx="3823397" cy="7998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23397" cy="799867"/>
            </a:xfrm>
            <a:custGeom>
              <a:avLst/>
              <a:gdLst/>
              <a:ahLst/>
              <a:cxnLst/>
              <a:rect r="r" b="b" t="t" l="l"/>
              <a:pathLst>
                <a:path h="799867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799867"/>
                  </a:lnTo>
                  <a:lnTo>
                    <a:pt x="0" y="799867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23397" cy="837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233554" y="4239883"/>
            <a:ext cx="14093970" cy="1394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9"/>
              </a:lnSpc>
            </a:pPr>
            <a:r>
              <a:rPr lang="en-US" sz="8099">
                <a:solidFill>
                  <a:srgbClr val="FFFFFF"/>
                </a:solidFill>
                <a:latin typeface="Open Sans Bold"/>
              </a:rPr>
              <a:t>Agradecemos pela atenção!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3343" y="10079423"/>
            <a:ext cx="6244657" cy="647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93"/>
              </a:lnSpc>
              <a:spcBef>
                <a:spcPct val="0"/>
              </a:spcBef>
            </a:pPr>
            <a:r>
              <a:rPr lang="en-US" sz="4066">
                <a:solidFill>
                  <a:srgbClr val="000000"/>
                </a:solidFill>
                <a:latin typeface="Open Sans Bold"/>
              </a:rPr>
              <a:t>Felipe de Vasconcelos Melo, Maria Eduarda de Lima Gomes, Maria Geyzianny de Sousa Silva, Matheus Augusto Alves Bonfim, Gabriel Alves Almeida Cardoso, Pedro Henrique Oliveira de Souza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07444" y="7997283"/>
            <a:ext cx="5063151" cy="190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0"/>
              </a:lnSpc>
            </a:pPr>
            <a:r>
              <a:rPr lang="en-US" sz="1807">
                <a:solidFill>
                  <a:srgbClr val="000000"/>
                </a:solidFill>
                <a:latin typeface="Open Sans Bold"/>
              </a:rPr>
              <a:t>Felipe de Vasconcelos, </a:t>
            </a:r>
          </a:p>
          <a:p>
            <a:pPr>
              <a:lnSpc>
                <a:spcPts val="2530"/>
              </a:lnSpc>
            </a:pPr>
            <a:r>
              <a:rPr lang="en-US" sz="1807">
                <a:solidFill>
                  <a:srgbClr val="000000"/>
                </a:solidFill>
                <a:latin typeface="Open Sans Bold"/>
              </a:rPr>
              <a:t>Maria Eduarda , </a:t>
            </a:r>
          </a:p>
          <a:p>
            <a:pPr>
              <a:lnSpc>
                <a:spcPts val="2530"/>
              </a:lnSpc>
            </a:pPr>
            <a:r>
              <a:rPr lang="en-US" sz="1807">
                <a:solidFill>
                  <a:srgbClr val="000000"/>
                </a:solidFill>
                <a:latin typeface="Open Sans Bold"/>
              </a:rPr>
              <a:t>Maria Geyzianny, </a:t>
            </a:r>
          </a:p>
          <a:p>
            <a:pPr>
              <a:lnSpc>
                <a:spcPts val="2530"/>
              </a:lnSpc>
            </a:pPr>
            <a:r>
              <a:rPr lang="en-US" sz="1807">
                <a:solidFill>
                  <a:srgbClr val="000000"/>
                </a:solidFill>
                <a:latin typeface="Open Sans Bold"/>
              </a:rPr>
              <a:t>Matheus Augusto, </a:t>
            </a:r>
          </a:p>
          <a:p>
            <a:pPr>
              <a:lnSpc>
                <a:spcPts val="2530"/>
              </a:lnSpc>
            </a:pPr>
            <a:r>
              <a:rPr lang="en-US" sz="1807">
                <a:solidFill>
                  <a:srgbClr val="000000"/>
                </a:solidFill>
                <a:latin typeface="Open Sans Bold"/>
              </a:rPr>
              <a:t>Gabriel Alves, </a:t>
            </a:r>
          </a:p>
          <a:p>
            <a:pPr marL="0" indent="0" lvl="0">
              <a:lnSpc>
                <a:spcPts val="2530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Open Sans Bold"/>
              </a:rPr>
              <a:t>Pedro de Souza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27327" y="8904614"/>
            <a:ext cx="463947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28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919988"/>
            <a:ext cx="6666482" cy="6522470"/>
            <a:chOff x="0" y="0"/>
            <a:chExt cx="8888643" cy="869662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8888643" cy="8696627"/>
              <a:chOff x="0" y="0"/>
              <a:chExt cx="2002519" cy="195925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002518" cy="1959259"/>
              </a:xfrm>
              <a:custGeom>
                <a:avLst/>
                <a:gdLst/>
                <a:ahLst/>
                <a:cxnLst/>
                <a:rect r="r" b="b" t="t" l="l"/>
                <a:pathLst>
                  <a:path h="1959259" w="2002518">
                    <a:moveTo>
                      <a:pt x="51930" y="0"/>
                    </a:moveTo>
                    <a:lnTo>
                      <a:pt x="1950589" y="0"/>
                    </a:lnTo>
                    <a:cubicBezTo>
                      <a:pt x="1979269" y="0"/>
                      <a:pt x="2002518" y="23250"/>
                      <a:pt x="2002518" y="51930"/>
                    </a:cubicBezTo>
                    <a:lnTo>
                      <a:pt x="2002518" y="1907330"/>
                    </a:lnTo>
                    <a:cubicBezTo>
                      <a:pt x="2002518" y="1936010"/>
                      <a:pt x="1979269" y="1959259"/>
                      <a:pt x="1950589" y="1959259"/>
                    </a:cubicBezTo>
                    <a:lnTo>
                      <a:pt x="51930" y="1959259"/>
                    </a:lnTo>
                    <a:cubicBezTo>
                      <a:pt x="23250" y="1959259"/>
                      <a:pt x="0" y="1936010"/>
                      <a:pt x="0" y="1907330"/>
                    </a:cubicBezTo>
                    <a:lnTo>
                      <a:pt x="0" y="51930"/>
                    </a:lnTo>
                    <a:cubicBezTo>
                      <a:pt x="0" y="23250"/>
                      <a:pt x="23250" y="0"/>
                      <a:pt x="51930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002519" cy="1997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772711" y="249798"/>
              <a:ext cx="5343220" cy="135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73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000000"/>
                  </a:solidFill>
                  <a:latin typeface="Open Sans"/>
                </a:rPr>
                <a:t>Processo de </a:t>
              </a:r>
              <a:r>
                <a:rPr lang="en-US" sz="2981">
                  <a:solidFill>
                    <a:srgbClr val="000000"/>
                  </a:solidFill>
                  <a:latin typeface="Open Sans Bold"/>
                </a:rPr>
                <a:t>EMISSÃO</a:t>
              </a:r>
              <a:r>
                <a:rPr lang="en-US" sz="2981">
                  <a:solidFill>
                    <a:srgbClr val="000000"/>
                  </a:solidFill>
                  <a:latin typeface="Open Sans"/>
                </a:rPr>
                <a:t> + REGISTRAÇÃO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13595" y="2853808"/>
            <a:ext cx="6801764" cy="6654830"/>
            <a:chOff x="0" y="0"/>
            <a:chExt cx="9069019" cy="887310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069019" cy="8873107"/>
              <a:chOff x="0" y="0"/>
              <a:chExt cx="2002519" cy="195925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002518" cy="1959259"/>
              </a:xfrm>
              <a:custGeom>
                <a:avLst/>
                <a:gdLst/>
                <a:ahLst/>
                <a:cxnLst/>
                <a:rect r="r" b="b" t="t" l="l"/>
                <a:pathLst>
                  <a:path h="1959259" w="2002518">
                    <a:moveTo>
                      <a:pt x="51930" y="0"/>
                    </a:moveTo>
                    <a:lnTo>
                      <a:pt x="1950589" y="0"/>
                    </a:lnTo>
                    <a:cubicBezTo>
                      <a:pt x="1979269" y="0"/>
                      <a:pt x="2002518" y="23250"/>
                      <a:pt x="2002518" y="51930"/>
                    </a:cubicBezTo>
                    <a:lnTo>
                      <a:pt x="2002518" y="1907330"/>
                    </a:lnTo>
                    <a:cubicBezTo>
                      <a:pt x="2002518" y="1936010"/>
                      <a:pt x="1979269" y="1959259"/>
                      <a:pt x="1950589" y="1959259"/>
                    </a:cubicBezTo>
                    <a:lnTo>
                      <a:pt x="51930" y="1959259"/>
                    </a:lnTo>
                    <a:cubicBezTo>
                      <a:pt x="23250" y="1959259"/>
                      <a:pt x="0" y="1936010"/>
                      <a:pt x="0" y="1907330"/>
                    </a:cubicBezTo>
                    <a:lnTo>
                      <a:pt x="0" y="51930"/>
                    </a:lnTo>
                    <a:cubicBezTo>
                      <a:pt x="0" y="23250"/>
                      <a:pt x="23250" y="0"/>
                      <a:pt x="51930" y="0"/>
                    </a:cubicBezTo>
                    <a:close/>
                  </a:path>
                </a:pathLst>
              </a:custGeom>
              <a:solidFill>
                <a:srgbClr val="960000">
                  <a:alpha val="50980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002519" cy="1997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42804" y="413902"/>
              <a:ext cx="6583410" cy="1385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58"/>
                </a:lnSpc>
                <a:spcBef>
                  <a:spcPct val="0"/>
                </a:spcBef>
              </a:pPr>
              <a:r>
                <a:rPr lang="en-US" sz="3041">
                  <a:solidFill>
                    <a:srgbClr val="000000"/>
                  </a:solidFill>
                  <a:latin typeface="Open Sans"/>
                </a:rPr>
                <a:t>Processo de </a:t>
              </a:r>
              <a:r>
                <a:rPr lang="en-US" sz="3041">
                  <a:solidFill>
                    <a:srgbClr val="000000"/>
                  </a:solidFill>
                  <a:latin typeface="Open Sans Bold"/>
                </a:rPr>
                <a:t>REGISTRAÇÃO </a:t>
              </a:r>
              <a:r>
                <a:rPr lang="en-US" sz="3041">
                  <a:solidFill>
                    <a:srgbClr val="000000"/>
                  </a:solidFill>
                  <a:latin typeface="Open Sans"/>
                </a:rPr>
                <a:t>de Diplomas Externos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935855" y="4743526"/>
            <a:ext cx="2795232" cy="2068472"/>
          </a:xfrm>
          <a:custGeom>
            <a:avLst/>
            <a:gdLst/>
            <a:ahLst/>
            <a:cxnLst/>
            <a:rect r="r" b="b" t="t" l="l"/>
            <a:pathLst>
              <a:path h="2068472" w="2795232">
                <a:moveTo>
                  <a:pt x="0" y="0"/>
                </a:moveTo>
                <a:lnTo>
                  <a:pt x="2795232" y="0"/>
                </a:lnTo>
                <a:lnTo>
                  <a:pt x="2795232" y="2068472"/>
                </a:lnTo>
                <a:lnTo>
                  <a:pt x="0" y="20684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322442" y="4756347"/>
            <a:ext cx="2795232" cy="2068472"/>
          </a:xfrm>
          <a:custGeom>
            <a:avLst/>
            <a:gdLst/>
            <a:ahLst/>
            <a:cxnLst/>
            <a:rect r="r" b="b" t="t" l="l"/>
            <a:pathLst>
              <a:path h="2068472" w="2795232">
                <a:moveTo>
                  <a:pt x="0" y="0"/>
                </a:moveTo>
                <a:lnTo>
                  <a:pt x="2795232" y="0"/>
                </a:lnTo>
                <a:lnTo>
                  <a:pt x="2795232" y="2068472"/>
                </a:lnTo>
                <a:lnTo>
                  <a:pt x="0" y="20684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545660" y="5143500"/>
            <a:ext cx="3365494" cy="3365494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6746453" y="2641816"/>
            <a:ext cx="1120710" cy="1120710"/>
          </a:xfrm>
          <a:custGeom>
            <a:avLst/>
            <a:gdLst/>
            <a:ahLst/>
            <a:cxnLst/>
            <a:rect r="r" b="b" t="t" l="l"/>
            <a:pathLst>
              <a:path h="1120710" w="1120710">
                <a:moveTo>
                  <a:pt x="0" y="0"/>
                </a:moveTo>
                <a:lnTo>
                  <a:pt x="1120710" y="0"/>
                </a:lnTo>
                <a:lnTo>
                  <a:pt x="1120710" y="1120710"/>
                </a:lnTo>
                <a:lnTo>
                  <a:pt x="0" y="1120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888877" y="2315458"/>
            <a:ext cx="1313567" cy="1313567"/>
          </a:xfrm>
          <a:custGeom>
            <a:avLst/>
            <a:gdLst/>
            <a:ahLst/>
            <a:cxnLst/>
            <a:rect r="r" b="b" t="t" l="l"/>
            <a:pathLst>
              <a:path h="1313567" w="1313567">
                <a:moveTo>
                  <a:pt x="0" y="0"/>
                </a:moveTo>
                <a:lnTo>
                  <a:pt x="1313567" y="0"/>
                </a:lnTo>
                <a:lnTo>
                  <a:pt x="1313567" y="1313567"/>
                </a:lnTo>
                <a:lnTo>
                  <a:pt x="0" y="13135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143280" y="8904614"/>
            <a:ext cx="232040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6771" y="761332"/>
            <a:ext cx="13880819" cy="88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Open Sans Bold"/>
              </a:rPr>
              <a:t>Qual serviço se encontra nosso problema?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45667" y="7704337"/>
            <a:ext cx="31459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Alunos da UFPE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37025" y="7704337"/>
            <a:ext cx="49549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Faculdades Conveniadas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326435" y="4079841"/>
            <a:ext cx="1960745" cy="66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7"/>
              </a:lnSpc>
              <a:spcBef>
                <a:spcPct val="0"/>
              </a:spcBef>
            </a:pPr>
            <a:r>
              <a:rPr lang="en-US" sz="1905">
                <a:solidFill>
                  <a:srgbClr val="000000"/>
                </a:solidFill>
                <a:latin typeface="Open Sans"/>
              </a:rPr>
              <a:t>Fora do escopo do projeto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1778" y="2585184"/>
            <a:ext cx="4900798" cy="7202103"/>
            <a:chOff x="0" y="0"/>
            <a:chExt cx="6534397" cy="960280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534397" cy="9602804"/>
              <a:chOff x="0" y="0"/>
              <a:chExt cx="1333213" cy="195925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33213" cy="1959259"/>
              </a:xfrm>
              <a:custGeom>
                <a:avLst/>
                <a:gdLst/>
                <a:ahLst/>
                <a:cxnLst/>
                <a:rect r="r" b="b" t="t" l="l"/>
                <a:pathLst>
                  <a:path h="1959259" w="1333213">
                    <a:moveTo>
                      <a:pt x="78000" y="0"/>
                    </a:moveTo>
                    <a:lnTo>
                      <a:pt x="1255213" y="0"/>
                    </a:lnTo>
                    <a:cubicBezTo>
                      <a:pt x="1275900" y="0"/>
                      <a:pt x="1295739" y="8218"/>
                      <a:pt x="1310367" y="22846"/>
                    </a:cubicBezTo>
                    <a:cubicBezTo>
                      <a:pt x="1324995" y="37473"/>
                      <a:pt x="1333213" y="57313"/>
                      <a:pt x="1333213" y="78000"/>
                    </a:cubicBezTo>
                    <a:lnTo>
                      <a:pt x="1333213" y="1881260"/>
                    </a:lnTo>
                    <a:cubicBezTo>
                      <a:pt x="1333213" y="1924338"/>
                      <a:pt x="1298291" y="1959259"/>
                      <a:pt x="1255213" y="1959259"/>
                    </a:cubicBezTo>
                    <a:lnTo>
                      <a:pt x="78000" y="1959259"/>
                    </a:lnTo>
                    <a:cubicBezTo>
                      <a:pt x="34922" y="1959259"/>
                      <a:pt x="0" y="1924338"/>
                      <a:pt x="0" y="1881260"/>
                    </a:cubicBezTo>
                    <a:lnTo>
                      <a:pt x="0" y="78000"/>
                    </a:lnTo>
                    <a:cubicBezTo>
                      <a:pt x="0" y="34922"/>
                      <a:pt x="34922" y="0"/>
                      <a:pt x="78000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33213" cy="1997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17210" y="603824"/>
              <a:ext cx="5899976" cy="1504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8"/>
                </a:lnSpc>
              </a:pPr>
              <a:r>
                <a:rPr lang="en-US" sz="3291">
                  <a:solidFill>
                    <a:srgbClr val="000000"/>
                  </a:solidFill>
                  <a:latin typeface="Open Sans"/>
                </a:rPr>
                <a:t>Processo de </a:t>
              </a:r>
            </a:p>
            <a:p>
              <a:pPr algn="ctr" marL="0" indent="0" lvl="0">
                <a:lnSpc>
                  <a:spcPts val="4608"/>
                </a:lnSpc>
                <a:spcBef>
                  <a:spcPct val="0"/>
                </a:spcBef>
              </a:pPr>
              <a:r>
                <a:rPr lang="en-US" sz="3291">
                  <a:solidFill>
                    <a:srgbClr val="000000"/>
                  </a:solidFill>
                  <a:latin typeface="Open Sans Bold"/>
                </a:rPr>
                <a:t>EMISSÃO</a:t>
              </a:r>
              <a:r>
                <a:rPr lang="en-US" sz="3291">
                  <a:solidFill>
                    <a:srgbClr val="000000"/>
                  </a:solidFill>
                  <a:latin typeface="Open Sans"/>
                </a:rPr>
                <a:t> 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128556" y="4730699"/>
            <a:ext cx="1878362" cy="1272867"/>
          </a:xfrm>
          <a:custGeom>
            <a:avLst/>
            <a:gdLst/>
            <a:ahLst/>
            <a:cxnLst/>
            <a:rect r="r" b="b" t="t" l="l"/>
            <a:pathLst>
              <a:path h="1272867" w="1878362">
                <a:moveTo>
                  <a:pt x="0" y="0"/>
                </a:moveTo>
                <a:lnTo>
                  <a:pt x="1878362" y="0"/>
                </a:lnTo>
                <a:lnTo>
                  <a:pt x="1878362" y="1272866"/>
                </a:lnTo>
                <a:lnTo>
                  <a:pt x="0" y="1272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608378" y="2585184"/>
            <a:ext cx="5354046" cy="7202103"/>
            <a:chOff x="0" y="0"/>
            <a:chExt cx="7138728" cy="960280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138728" cy="9602804"/>
              <a:chOff x="0" y="0"/>
              <a:chExt cx="1456514" cy="195925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456514" cy="1959259"/>
              </a:xfrm>
              <a:custGeom>
                <a:avLst/>
                <a:gdLst/>
                <a:ahLst/>
                <a:cxnLst/>
                <a:rect r="r" b="b" t="t" l="l"/>
                <a:pathLst>
                  <a:path h="1959259" w="1456514">
                    <a:moveTo>
                      <a:pt x="71397" y="0"/>
                    </a:moveTo>
                    <a:lnTo>
                      <a:pt x="1385118" y="0"/>
                    </a:lnTo>
                    <a:cubicBezTo>
                      <a:pt x="1404053" y="0"/>
                      <a:pt x="1422213" y="7522"/>
                      <a:pt x="1435603" y="20912"/>
                    </a:cubicBezTo>
                    <a:cubicBezTo>
                      <a:pt x="1448992" y="34301"/>
                      <a:pt x="1456514" y="52461"/>
                      <a:pt x="1456514" y="71397"/>
                    </a:cubicBezTo>
                    <a:lnTo>
                      <a:pt x="1456514" y="1887863"/>
                    </a:lnTo>
                    <a:cubicBezTo>
                      <a:pt x="1456514" y="1927294"/>
                      <a:pt x="1424549" y="1959259"/>
                      <a:pt x="1385118" y="1959259"/>
                    </a:cubicBezTo>
                    <a:lnTo>
                      <a:pt x="71397" y="1959259"/>
                    </a:lnTo>
                    <a:cubicBezTo>
                      <a:pt x="31965" y="1959259"/>
                      <a:pt x="0" y="1927294"/>
                      <a:pt x="0" y="1887863"/>
                    </a:cubicBezTo>
                    <a:lnTo>
                      <a:pt x="0" y="71397"/>
                    </a:lnTo>
                    <a:cubicBezTo>
                      <a:pt x="0" y="31965"/>
                      <a:pt x="31965" y="0"/>
                      <a:pt x="71397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456514" cy="1997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80788" y="748438"/>
              <a:ext cx="6777153" cy="1504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08"/>
                </a:lnSpc>
                <a:spcBef>
                  <a:spcPct val="0"/>
                </a:spcBef>
              </a:pPr>
              <a:r>
                <a:rPr lang="en-US" sz="3291">
                  <a:solidFill>
                    <a:srgbClr val="000000"/>
                  </a:solidFill>
                  <a:latin typeface="Open Sans"/>
                </a:rPr>
                <a:t>Processo de </a:t>
              </a:r>
              <a:r>
                <a:rPr lang="en-US" sz="3291">
                  <a:solidFill>
                    <a:srgbClr val="000000"/>
                  </a:solidFill>
                  <a:latin typeface="Open Sans Bold"/>
                </a:rPr>
                <a:t>REGISTRAÇÃO</a:t>
              </a:r>
              <a:r>
                <a:rPr lang="en-US" sz="3291">
                  <a:solidFill>
                    <a:srgbClr val="000000"/>
                  </a:solidFill>
                  <a:latin typeface="Open Sans"/>
                </a:rPr>
                <a:t>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376149" y="5143500"/>
            <a:ext cx="1818505" cy="3122685"/>
          </a:xfrm>
          <a:custGeom>
            <a:avLst/>
            <a:gdLst/>
            <a:ahLst/>
            <a:cxnLst/>
            <a:rect r="r" b="b" t="t" l="l"/>
            <a:pathLst>
              <a:path h="3122685" w="1818505">
                <a:moveTo>
                  <a:pt x="0" y="0"/>
                </a:moveTo>
                <a:lnTo>
                  <a:pt x="1818505" y="0"/>
                </a:lnTo>
                <a:lnTo>
                  <a:pt x="1818505" y="3122685"/>
                </a:lnTo>
                <a:lnTo>
                  <a:pt x="0" y="3122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809846" y="7791625"/>
            <a:ext cx="2086871" cy="1816351"/>
          </a:xfrm>
          <a:custGeom>
            <a:avLst/>
            <a:gdLst/>
            <a:ahLst/>
            <a:cxnLst/>
            <a:rect r="r" b="b" t="t" l="l"/>
            <a:pathLst>
              <a:path h="1816351" w="2086871">
                <a:moveTo>
                  <a:pt x="0" y="0"/>
                </a:moveTo>
                <a:lnTo>
                  <a:pt x="2086872" y="0"/>
                </a:lnTo>
                <a:lnTo>
                  <a:pt x="2086872" y="1816351"/>
                </a:lnTo>
                <a:lnTo>
                  <a:pt x="0" y="1816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47801" y="8034389"/>
            <a:ext cx="2216855" cy="1662641"/>
          </a:xfrm>
          <a:custGeom>
            <a:avLst/>
            <a:gdLst/>
            <a:ahLst/>
            <a:cxnLst/>
            <a:rect r="r" b="b" t="t" l="l"/>
            <a:pathLst>
              <a:path h="1662641" w="2216855">
                <a:moveTo>
                  <a:pt x="0" y="0"/>
                </a:moveTo>
                <a:lnTo>
                  <a:pt x="2216855" y="0"/>
                </a:lnTo>
                <a:lnTo>
                  <a:pt x="2216855" y="1662642"/>
                </a:lnTo>
                <a:lnTo>
                  <a:pt x="0" y="1662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564656" y="6617280"/>
            <a:ext cx="2365310" cy="978378"/>
          </a:xfrm>
          <a:custGeom>
            <a:avLst/>
            <a:gdLst/>
            <a:ahLst/>
            <a:cxnLst/>
            <a:rect r="r" b="b" t="t" l="l"/>
            <a:pathLst>
              <a:path h="978378" w="2365310">
                <a:moveTo>
                  <a:pt x="0" y="0"/>
                </a:moveTo>
                <a:lnTo>
                  <a:pt x="2365311" y="0"/>
                </a:lnTo>
                <a:lnTo>
                  <a:pt x="2365311" y="978379"/>
                </a:lnTo>
                <a:lnTo>
                  <a:pt x="0" y="978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844721" y="6079453"/>
            <a:ext cx="1223016" cy="1223016"/>
          </a:xfrm>
          <a:custGeom>
            <a:avLst/>
            <a:gdLst/>
            <a:ahLst/>
            <a:cxnLst/>
            <a:rect r="r" b="b" t="t" l="l"/>
            <a:pathLst>
              <a:path h="1223016" w="1223016">
                <a:moveTo>
                  <a:pt x="0" y="0"/>
                </a:moveTo>
                <a:lnTo>
                  <a:pt x="1223016" y="0"/>
                </a:lnTo>
                <a:lnTo>
                  <a:pt x="1223016" y="1223016"/>
                </a:lnTo>
                <a:lnTo>
                  <a:pt x="0" y="12230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294702" y="5055432"/>
            <a:ext cx="1838473" cy="1130803"/>
          </a:xfrm>
          <a:custGeom>
            <a:avLst/>
            <a:gdLst/>
            <a:ahLst/>
            <a:cxnLst/>
            <a:rect r="r" b="b" t="t" l="l"/>
            <a:pathLst>
              <a:path h="1130803" w="1838473">
                <a:moveTo>
                  <a:pt x="0" y="0"/>
                </a:moveTo>
                <a:lnTo>
                  <a:pt x="1838474" y="0"/>
                </a:lnTo>
                <a:lnTo>
                  <a:pt x="1838474" y="1130803"/>
                </a:lnTo>
                <a:lnTo>
                  <a:pt x="0" y="1130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143280" y="8904614"/>
            <a:ext cx="232040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676807"/>
            <a:ext cx="13880819" cy="88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Open Sans Bold"/>
              </a:rPr>
              <a:t>RELAÇÃO  B2B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50226" y="4683074"/>
            <a:ext cx="4080625" cy="2891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6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latin typeface="Open Sans"/>
              </a:rPr>
              <a:t>Somente após o</a:t>
            </a:r>
            <a:r>
              <a:rPr lang="en-US" sz="2769">
                <a:solidFill>
                  <a:srgbClr val="000000"/>
                </a:solidFill>
                <a:latin typeface="Open Sans Bold"/>
              </a:rPr>
              <a:t> acordo de convênio</a:t>
            </a:r>
            <a:r>
              <a:rPr lang="en-US" sz="2769">
                <a:solidFill>
                  <a:srgbClr val="000000"/>
                </a:solidFill>
                <a:latin typeface="Open Sans"/>
              </a:rPr>
              <a:t> é que começam </a:t>
            </a:r>
            <a:r>
              <a:rPr lang="en-US" sz="2769">
                <a:solidFill>
                  <a:srgbClr val="000000"/>
                </a:solidFill>
                <a:latin typeface="Open Sans Bold"/>
              </a:rPr>
              <a:t>as solicitações</a:t>
            </a:r>
            <a:r>
              <a:rPr lang="en-US" sz="2769">
                <a:solidFill>
                  <a:srgbClr val="000000"/>
                </a:solidFill>
                <a:latin typeface="Open Sans"/>
              </a:rPr>
              <a:t> para os </a:t>
            </a:r>
            <a:r>
              <a:rPr lang="en-US" sz="2769">
                <a:solidFill>
                  <a:srgbClr val="960000"/>
                </a:solidFill>
                <a:latin typeface="Open Sans Bold"/>
              </a:rPr>
              <a:t>registrações</a:t>
            </a:r>
            <a:r>
              <a:rPr lang="en-US" sz="2769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769">
                <a:solidFill>
                  <a:srgbClr val="000000"/>
                </a:solidFill>
                <a:latin typeface="Open Sans Bold"/>
              </a:rPr>
              <a:t>diplomas externos.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1778" y="2585184"/>
            <a:ext cx="4900798" cy="7202103"/>
            <a:chOff x="0" y="0"/>
            <a:chExt cx="6534397" cy="960280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534397" cy="9602804"/>
              <a:chOff x="0" y="0"/>
              <a:chExt cx="1333213" cy="195925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33213" cy="1959259"/>
              </a:xfrm>
              <a:custGeom>
                <a:avLst/>
                <a:gdLst/>
                <a:ahLst/>
                <a:cxnLst/>
                <a:rect r="r" b="b" t="t" l="l"/>
                <a:pathLst>
                  <a:path h="1959259" w="1333213">
                    <a:moveTo>
                      <a:pt x="78000" y="0"/>
                    </a:moveTo>
                    <a:lnTo>
                      <a:pt x="1255213" y="0"/>
                    </a:lnTo>
                    <a:cubicBezTo>
                      <a:pt x="1275900" y="0"/>
                      <a:pt x="1295739" y="8218"/>
                      <a:pt x="1310367" y="22846"/>
                    </a:cubicBezTo>
                    <a:cubicBezTo>
                      <a:pt x="1324995" y="37473"/>
                      <a:pt x="1333213" y="57313"/>
                      <a:pt x="1333213" y="78000"/>
                    </a:cubicBezTo>
                    <a:lnTo>
                      <a:pt x="1333213" y="1881260"/>
                    </a:lnTo>
                    <a:cubicBezTo>
                      <a:pt x="1333213" y="1924338"/>
                      <a:pt x="1298291" y="1959259"/>
                      <a:pt x="1255213" y="1959259"/>
                    </a:cubicBezTo>
                    <a:lnTo>
                      <a:pt x="78000" y="1959259"/>
                    </a:lnTo>
                    <a:cubicBezTo>
                      <a:pt x="34922" y="1959259"/>
                      <a:pt x="0" y="1924338"/>
                      <a:pt x="0" y="1881260"/>
                    </a:cubicBezTo>
                    <a:lnTo>
                      <a:pt x="0" y="78000"/>
                    </a:lnTo>
                    <a:cubicBezTo>
                      <a:pt x="0" y="34922"/>
                      <a:pt x="34922" y="0"/>
                      <a:pt x="78000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33213" cy="1997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17210" y="603824"/>
              <a:ext cx="5899976" cy="1504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08"/>
                </a:lnSpc>
              </a:pPr>
              <a:r>
                <a:rPr lang="en-US" sz="3291">
                  <a:solidFill>
                    <a:srgbClr val="000000"/>
                  </a:solidFill>
                  <a:latin typeface="Open Sans"/>
                </a:rPr>
                <a:t>Processo de </a:t>
              </a:r>
            </a:p>
            <a:p>
              <a:pPr algn="ctr" marL="0" indent="0" lvl="0">
                <a:lnSpc>
                  <a:spcPts val="4608"/>
                </a:lnSpc>
                <a:spcBef>
                  <a:spcPct val="0"/>
                </a:spcBef>
              </a:pPr>
              <a:r>
                <a:rPr lang="en-US" sz="3291">
                  <a:solidFill>
                    <a:srgbClr val="000000"/>
                  </a:solidFill>
                  <a:latin typeface="Open Sans Bold"/>
                </a:rPr>
                <a:t>EMISSÃO</a:t>
              </a:r>
              <a:r>
                <a:rPr lang="en-US" sz="3291">
                  <a:solidFill>
                    <a:srgbClr val="000000"/>
                  </a:solidFill>
                  <a:latin typeface="Open Sans"/>
                </a:rPr>
                <a:t> 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128556" y="4730699"/>
            <a:ext cx="1878362" cy="1272867"/>
          </a:xfrm>
          <a:custGeom>
            <a:avLst/>
            <a:gdLst/>
            <a:ahLst/>
            <a:cxnLst/>
            <a:rect r="r" b="b" t="t" l="l"/>
            <a:pathLst>
              <a:path h="1272867" w="1878362">
                <a:moveTo>
                  <a:pt x="0" y="0"/>
                </a:moveTo>
                <a:lnTo>
                  <a:pt x="1878362" y="0"/>
                </a:lnTo>
                <a:lnTo>
                  <a:pt x="1878362" y="1272866"/>
                </a:lnTo>
                <a:lnTo>
                  <a:pt x="0" y="1272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608378" y="2585184"/>
            <a:ext cx="5354046" cy="7202103"/>
            <a:chOff x="0" y="0"/>
            <a:chExt cx="7138728" cy="960280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138728" cy="9602804"/>
              <a:chOff x="0" y="0"/>
              <a:chExt cx="1456514" cy="195925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456514" cy="1959259"/>
              </a:xfrm>
              <a:custGeom>
                <a:avLst/>
                <a:gdLst/>
                <a:ahLst/>
                <a:cxnLst/>
                <a:rect r="r" b="b" t="t" l="l"/>
                <a:pathLst>
                  <a:path h="1959259" w="1456514">
                    <a:moveTo>
                      <a:pt x="71397" y="0"/>
                    </a:moveTo>
                    <a:lnTo>
                      <a:pt x="1385118" y="0"/>
                    </a:lnTo>
                    <a:cubicBezTo>
                      <a:pt x="1404053" y="0"/>
                      <a:pt x="1422213" y="7522"/>
                      <a:pt x="1435603" y="20912"/>
                    </a:cubicBezTo>
                    <a:cubicBezTo>
                      <a:pt x="1448992" y="34301"/>
                      <a:pt x="1456514" y="52461"/>
                      <a:pt x="1456514" y="71397"/>
                    </a:cubicBezTo>
                    <a:lnTo>
                      <a:pt x="1456514" y="1887863"/>
                    </a:lnTo>
                    <a:cubicBezTo>
                      <a:pt x="1456514" y="1927294"/>
                      <a:pt x="1424549" y="1959259"/>
                      <a:pt x="1385118" y="1959259"/>
                    </a:cubicBezTo>
                    <a:lnTo>
                      <a:pt x="71397" y="1959259"/>
                    </a:lnTo>
                    <a:cubicBezTo>
                      <a:pt x="31965" y="1959259"/>
                      <a:pt x="0" y="1927294"/>
                      <a:pt x="0" y="1887863"/>
                    </a:cubicBezTo>
                    <a:lnTo>
                      <a:pt x="0" y="71397"/>
                    </a:lnTo>
                    <a:cubicBezTo>
                      <a:pt x="0" y="31965"/>
                      <a:pt x="31965" y="0"/>
                      <a:pt x="71397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456514" cy="1997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80788" y="748438"/>
              <a:ext cx="6777153" cy="1504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08"/>
                </a:lnSpc>
                <a:spcBef>
                  <a:spcPct val="0"/>
                </a:spcBef>
              </a:pPr>
              <a:r>
                <a:rPr lang="en-US" sz="3291">
                  <a:solidFill>
                    <a:srgbClr val="000000"/>
                  </a:solidFill>
                  <a:latin typeface="Open Sans"/>
                </a:rPr>
                <a:t>Processo de </a:t>
              </a:r>
              <a:r>
                <a:rPr lang="en-US" sz="3291">
                  <a:solidFill>
                    <a:srgbClr val="000000"/>
                  </a:solidFill>
                  <a:latin typeface="Open Sans Bold"/>
                </a:rPr>
                <a:t>REGISTRAÇÃO</a:t>
              </a:r>
              <a:r>
                <a:rPr lang="en-US" sz="3291">
                  <a:solidFill>
                    <a:srgbClr val="000000"/>
                  </a:solidFill>
                  <a:latin typeface="Open Sans"/>
                </a:rPr>
                <a:t>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376149" y="5143500"/>
            <a:ext cx="1818505" cy="3122685"/>
          </a:xfrm>
          <a:custGeom>
            <a:avLst/>
            <a:gdLst/>
            <a:ahLst/>
            <a:cxnLst/>
            <a:rect r="r" b="b" t="t" l="l"/>
            <a:pathLst>
              <a:path h="3122685" w="1818505">
                <a:moveTo>
                  <a:pt x="0" y="0"/>
                </a:moveTo>
                <a:lnTo>
                  <a:pt x="1818505" y="0"/>
                </a:lnTo>
                <a:lnTo>
                  <a:pt x="1818505" y="3122685"/>
                </a:lnTo>
                <a:lnTo>
                  <a:pt x="0" y="3122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809846" y="7791625"/>
            <a:ext cx="2086871" cy="1816351"/>
          </a:xfrm>
          <a:custGeom>
            <a:avLst/>
            <a:gdLst/>
            <a:ahLst/>
            <a:cxnLst/>
            <a:rect r="r" b="b" t="t" l="l"/>
            <a:pathLst>
              <a:path h="1816351" w="2086871">
                <a:moveTo>
                  <a:pt x="0" y="0"/>
                </a:moveTo>
                <a:lnTo>
                  <a:pt x="2086872" y="0"/>
                </a:lnTo>
                <a:lnTo>
                  <a:pt x="2086872" y="1816351"/>
                </a:lnTo>
                <a:lnTo>
                  <a:pt x="0" y="1816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47801" y="8034389"/>
            <a:ext cx="2216855" cy="1662641"/>
          </a:xfrm>
          <a:custGeom>
            <a:avLst/>
            <a:gdLst/>
            <a:ahLst/>
            <a:cxnLst/>
            <a:rect r="r" b="b" t="t" l="l"/>
            <a:pathLst>
              <a:path h="1662641" w="2216855">
                <a:moveTo>
                  <a:pt x="0" y="0"/>
                </a:moveTo>
                <a:lnTo>
                  <a:pt x="2216855" y="0"/>
                </a:lnTo>
                <a:lnTo>
                  <a:pt x="2216855" y="1662642"/>
                </a:lnTo>
                <a:lnTo>
                  <a:pt x="0" y="1662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564656" y="6617280"/>
            <a:ext cx="2365310" cy="978378"/>
          </a:xfrm>
          <a:custGeom>
            <a:avLst/>
            <a:gdLst/>
            <a:ahLst/>
            <a:cxnLst/>
            <a:rect r="r" b="b" t="t" l="l"/>
            <a:pathLst>
              <a:path h="978378" w="2365310">
                <a:moveTo>
                  <a:pt x="0" y="0"/>
                </a:moveTo>
                <a:lnTo>
                  <a:pt x="2365311" y="0"/>
                </a:lnTo>
                <a:lnTo>
                  <a:pt x="2365311" y="978379"/>
                </a:lnTo>
                <a:lnTo>
                  <a:pt x="0" y="978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844721" y="6079453"/>
            <a:ext cx="1223016" cy="1223016"/>
          </a:xfrm>
          <a:custGeom>
            <a:avLst/>
            <a:gdLst/>
            <a:ahLst/>
            <a:cxnLst/>
            <a:rect r="r" b="b" t="t" l="l"/>
            <a:pathLst>
              <a:path h="1223016" w="1223016">
                <a:moveTo>
                  <a:pt x="0" y="0"/>
                </a:moveTo>
                <a:lnTo>
                  <a:pt x="1223016" y="0"/>
                </a:lnTo>
                <a:lnTo>
                  <a:pt x="1223016" y="1223016"/>
                </a:lnTo>
                <a:lnTo>
                  <a:pt x="0" y="12230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294702" y="5055432"/>
            <a:ext cx="1838473" cy="1130803"/>
          </a:xfrm>
          <a:custGeom>
            <a:avLst/>
            <a:gdLst/>
            <a:ahLst/>
            <a:cxnLst/>
            <a:rect r="r" b="b" t="t" l="l"/>
            <a:pathLst>
              <a:path h="1130803" w="1838473">
                <a:moveTo>
                  <a:pt x="0" y="0"/>
                </a:moveTo>
                <a:lnTo>
                  <a:pt x="1838474" y="0"/>
                </a:lnTo>
                <a:lnTo>
                  <a:pt x="1838474" y="1130803"/>
                </a:lnTo>
                <a:lnTo>
                  <a:pt x="0" y="1130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6027171" y="2741538"/>
            <a:ext cx="2723242" cy="2426161"/>
            <a:chOff x="0" y="0"/>
            <a:chExt cx="3630989" cy="3234881"/>
          </a:xfrm>
        </p:grpSpPr>
        <p:sp>
          <p:nvSpPr>
            <p:cNvPr name="Freeform 29" id="29"/>
            <p:cNvSpPr/>
            <p:nvPr/>
          </p:nvSpPr>
          <p:spPr>
            <a:xfrm flipH="true" flipV="false" rot="0">
              <a:off x="0" y="0"/>
              <a:ext cx="3630989" cy="3234881"/>
            </a:xfrm>
            <a:custGeom>
              <a:avLst/>
              <a:gdLst/>
              <a:ahLst/>
              <a:cxnLst/>
              <a:rect r="r" b="b" t="t" l="l"/>
              <a:pathLst>
                <a:path h="3234881" w="3630989">
                  <a:moveTo>
                    <a:pt x="3630989" y="0"/>
                  </a:moveTo>
                  <a:lnTo>
                    <a:pt x="0" y="0"/>
                  </a:lnTo>
                  <a:lnTo>
                    <a:pt x="0" y="3234881"/>
                  </a:lnTo>
                  <a:lnTo>
                    <a:pt x="3630989" y="3234881"/>
                  </a:lnTo>
                  <a:lnTo>
                    <a:pt x="3630989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203669" y="318335"/>
              <a:ext cx="3134111" cy="2004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3"/>
                </a:lnSpc>
                <a:spcBef>
                  <a:spcPct val="0"/>
                </a:spcBef>
              </a:pPr>
              <a:r>
                <a:rPr lang="en-US" sz="2166">
                  <a:solidFill>
                    <a:srgbClr val="000000"/>
                  </a:solidFill>
                  <a:latin typeface="Open Sans"/>
                </a:rPr>
                <a:t>Vocês podem registrar meus diplomas emitidos?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true" flipV="false" rot="0">
            <a:off x="5492160" y="7243162"/>
            <a:ext cx="1070021" cy="953292"/>
          </a:xfrm>
          <a:custGeom>
            <a:avLst/>
            <a:gdLst/>
            <a:ahLst/>
            <a:cxnLst/>
            <a:rect r="r" b="b" t="t" l="l"/>
            <a:pathLst>
              <a:path h="953292" w="1070021">
                <a:moveTo>
                  <a:pt x="1070021" y="0"/>
                </a:moveTo>
                <a:lnTo>
                  <a:pt x="0" y="0"/>
                </a:lnTo>
                <a:lnTo>
                  <a:pt x="0" y="953292"/>
                </a:lnTo>
                <a:lnTo>
                  <a:pt x="1070021" y="953292"/>
                </a:lnTo>
                <a:lnTo>
                  <a:pt x="107002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287180" y="4615951"/>
            <a:ext cx="3525128" cy="3140568"/>
            <a:chOff x="0" y="0"/>
            <a:chExt cx="4700170" cy="418742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00170" cy="4187425"/>
            </a:xfrm>
            <a:custGeom>
              <a:avLst/>
              <a:gdLst/>
              <a:ahLst/>
              <a:cxnLst/>
              <a:rect r="r" b="b" t="t" l="l"/>
              <a:pathLst>
                <a:path h="4187425" w="4700170">
                  <a:moveTo>
                    <a:pt x="0" y="0"/>
                  </a:moveTo>
                  <a:lnTo>
                    <a:pt x="4700170" y="0"/>
                  </a:lnTo>
                  <a:lnTo>
                    <a:pt x="4700170" y="4187425"/>
                  </a:lnTo>
                  <a:lnTo>
                    <a:pt x="0" y="4187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394299" y="731314"/>
              <a:ext cx="3911572" cy="219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00000"/>
                  </a:solidFill>
                  <a:latin typeface="Open Sans"/>
                </a:rPr>
                <a:t>Sim, mas não temos uma plataforma para receber suas emissões, qual plataforma vocês utilizam?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128556" y="7433969"/>
            <a:ext cx="1206661" cy="1075025"/>
            <a:chOff x="0" y="0"/>
            <a:chExt cx="1608881" cy="1433367"/>
          </a:xfrm>
        </p:grpSpPr>
        <p:sp>
          <p:nvSpPr>
            <p:cNvPr name="Freeform 36" id="36"/>
            <p:cNvSpPr/>
            <p:nvPr/>
          </p:nvSpPr>
          <p:spPr>
            <a:xfrm flipH="true" flipV="false" rot="0">
              <a:off x="0" y="0"/>
              <a:ext cx="1608881" cy="1433367"/>
            </a:xfrm>
            <a:custGeom>
              <a:avLst/>
              <a:gdLst/>
              <a:ahLst/>
              <a:cxnLst/>
              <a:rect r="r" b="b" t="t" l="l"/>
              <a:pathLst>
                <a:path h="1433367" w="1608881">
                  <a:moveTo>
                    <a:pt x="1608881" y="0"/>
                  </a:moveTo>
                  <a:lnTo>
                    <a:pt x="0" y="0"/>
                  </a:lnTo>
                  <a:lnTo>
                    <a:pt x="0" y="1433367"/>
                  </a:lnTo>
                  <a:lnTo>
                    <a:pt x="1608881" y="1433367"/>
                  </a:lnTo>
                  <a:lnTo>
                    <a:pt x="1608881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172969" y="262438"/>
              <a:ext cx="1262944" cy="688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40"/>
                </a:lnSpc>
                <a:spcBef>
                  <a:spcPct val="0"/>
                </a:spcBef>
              </a:pPr>
              <a:r>
                <a:rPr lang="en-US" sz="1528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1528">
                  <a:solidFill>
                    <a:srgbClr val="000000"/>
                  </a:solidFill>
                  <a:latin typeface="Open Sans Bold"/>
                </a:rPr>
                <a:t>p2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121989" y="5839695"/>
            <a:ext cx="1118461" cy="996447"/>
            <a:chOff x="0" y="0"/>
            <a:chExt cx="1491281" cy="1328596"/>
          </a:xfrm>
        </p:grpSpPr>
        <p:sp>
          <p:nvSpPr>
            <p:cNvPr name="Freeform 39" id="39"/>
            <p:cNvSpPr/>
            <p:nvPr/>
          </p:nvSpPr>
          <p:spPr>
            <a:xfrm flipH="true" flipV="false" rot="0">
              <a:off x="0" y="0"/>
              <a:ext cx="1491281" cy="1328596"/>
            </a:xfrm>
            <a:custGeom>
              <a:avLst/>
              <a:gdLst/>
              <a:ahLst/>
              <a:cxnLst/>
              <a:rect r="r" b="b" t="t" l="l"/>
              <a:pathLst>
                <a:path h="1328596" w="1491281">
                  <a:moveTo>
                    <a:pt x="1491281" y="0"/>
                  </a:moveTo>
                  <a:lnTo>
                    <a:pt x="0" y="0"/>
                  </a:lnTo>
                  <a:lnTo>
                    <a:pt x="0" y="1328596"/>
                  </a:lnTo>
                  <a:lnTo>
                    <a:pt x="1491281" y="1328596"/>
                  </a:lnTo>
                  <a:lnTo>
                    <a:pt x="1491281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160325" y="250692"/>
              <a:ext cx="1170630" cy="630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83"/>
                </a:lnSpc>
                <a:spcBef>
                  <a:spcPct val="0"/>
                </a:spcBef>
              </a:pPr>
              <a:r>
                <a:rPr lang="en-US" sz="1416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1416">
                  <a:solidFill>
                    <a:srgbClr val="000000"/>
                  </a:solidFill>
                  <a:latin typeface="Open Sans Bold"/>
                </a:rPr>
                <a:t>p3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true" flipV="false" rot="0">
            <a:off x="5492160" y="5622836"/>
            <a:ext cx="1198915" cy="1068124"/>
          </a:xfrm>
          <a:custGeom>
            <a:avLst/>
            <a:gdLst/>
            <a:ahLst/>
            <a:cxnLst/>
            <a:rect r="r" b="b" t="t" l="l"/>
            <a:pathLst>
              <a:path h="1068124" w="1198915">
                <a:moveTo>
                  <a:pt x="1198915" y="0"/>
                </a:moveTo>
                <a:lnTo>
                  <a:pt x="0" y="0"/>
                </a:lnTo>
                <a:lnTo>
                  <a:pt x="0" y="1068125"/>
                </a:lnTo>
                <a:lnTo>
                  <a:pt x="1198915" y="1068125"/>
                </a:lnTo>
                <a:lnTo>
                  <a:pt x="119891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7143280" y="8904614"/>
            <a:ext cx="232040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607196" y="7408131"/>
            <a:ext cx="839949" cy="46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97"/>
              </a:lnSpc>
              <a:spcBef>
                <a:spcPct val="0"/>
              </a:spcBef>
            </a:pPr>
            <a:r>
              <a:rPr lang="en-US" sz="1355">
                <a:solidFill>
                  <a:srgbClr val="000000"/>
                </a:solidFill>
                <a:latin typeface="Open Sans"/>
              </a:rPr>
              <a:t>Eu utilizo a </a:t>
            </a:r>
            <a:r>
              <a:rPr lang="en-US" sz="1355">
                <a:solidFill>
                  <a:srgbClr val="000000"/>
                </a:solidFill>
                <a:latin typeface="Open Sans Bold"/>
              </a:rPr>
              <a:t>p1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621054" y="5811120"/>
            <a:ext cx="941128" cy="520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6"/>
              </a:lnSpc>
              <a:spcBef>
                <a:spcPct val="0"/>
              </a:spcBef>
            </a:pPr>
            <a:r>
              <a:rPr lang="en-US" sz="1518">
                <a:solidFill>
                  <a:srgbClr val="000000"/>
                </a:solidFill>
                <a:latin typeface="Open Sans"/>
              </a:rPr>
              <a:t>Eu utilizo a </a:t>
            </a:r>
            <a:r>
              <a:rPr lang="en-US" sz="1518">
                <a:solidFill>
                  <a:srgbClr val="000000"/>
                </a:solidFill>
                <a:latin typeface="Open Sans Bold"/>
              </a:rPr>
              <a:t>p4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8700" y="676807"/>
            <a:ext cx="13880819" cy="88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Open Sans Bold"/>
              </a:rPr>
              <a:t>RELAÇÃO  B2B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7448" y="2970618"/>
            <a:ext cx="3922252" cy="5764570"/>
            <a:chOff x="0" y="0"/>
            <a:chExt cx="5229669" cy="768609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755639" cy="6988780"/>
              <a:chOff x="0" y="0"/>
              <a:chExt cx="1333213" cy="195925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33213" cy="1959259"/>
              </a:xfrm>
              <a:custGeom>
                <a:avLst/>
                <a:gdLst/>
                <a:ahLst/>
                <a:cxnLst/>
                <a:rect r="r" b="b" t="t" l="l"/>
                <a:pathLst>
                  <a:path h="1959259" w="1333213">
                    <a:moveTo>
                      <a:pt x="78000" y="0"/>
                    </a:moveTo>
                    <a:lnTo>
                      <a:pt x="1255213" y="0"/>
                    </a:lnTo>
                    <a:cubicBezTo>
                      <a:pt x="1275900" y="0"/>
                      <a:pt x="1295739" y="8218"/>
                      <a:pt x="1310367" y="22846"/>
                    </a:cubicBezTo>
                    <a:cubicBezTo>
                      <a:pt x="1324995" y="37473"/>
                      <a:pt x="1333213" y="57313"/>
                      <a:pt x="1333213" y="78000"/>
                    </a:cubicBezTo>
                    <a:lnTo>
                      <a:pt x="1333213" y="1881260"/>
                    </a:lnTo>
                    <a:cubicBezTo>
                      <a:pt x="1333213" y="1924338"/>
                      <a:pt x="1298291" y="1959259"/>
                      <a:pt x="1255213" y="1959259"/>
                    </a:cubicBezTo>
                    <a:lnTo>
                      <a:pt x="78000" y="1959259"/>
                    </a:lnTo>
                    <a:cubicBezTo>
                      <a:pt x="34922" y="1959259"/>
                      <a:pt x="0" y="1924338"/>
                      <a:pt x="0" y="1881260"/>
                    </a:cubicBezTo>
                    <a:lnTo>
                      <a:pt x="0" y="78000"/>
                    </a:lnTo>
                    <a:cubicBezTo>
                      <a:pt x="0" y="34922"/>
                      <a:pt x="34922" y="0"/>
                      <a:pt x="78000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33213" cy="1997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30861" y="449879"/>
              <a:ext cx="4293917" cy="1084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3"/>
                </a:lnSpc>
              </a:pPr>
              <a:r>
                <a:rPr lang="en-US" sz="2395">
                  <a:solidFill>
                    <a:srgbClr val="000000"/>
                  </a:solidFill>
                  <a:latin typeface="Open Sans"/>
                </a:rPr>
                <a:t>Processo de </a:t>
              </a:r>
            </a:p>
            <a:p>
              <a:pPr algn="ctr" marL="0" indent="0" lvl="0">
                <a:lnSpc>
                  <a:spcPts val="3353"/>
                </a:lnSpc>
                <a:spcBef>
                  <a:spcPct val="0"/>
                </a:spcBef>
              </a:pPr>
              <a:r>
                <a:rPr lang="en-US" sz="2395">
                  <a:solidFill>
                    <a:srgbClr val="000000"/>
                  </a:solidFill>
                  <a:latin typeface="Open Sans Bold"/>
                </a:rPr>
                <a:t>EMISSÃO</a:t>
              </a:r>
              <a:r>
                <a:rPr lang="en-US" sz="2395">
                  <a:solidFill>
                    <a:srgbClr val="000000"/>
                  </a:solidFill>
                  <a:latin typeface="Open Sans"/>
                </a:rPr>
                <a:t> 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802289" y="2081966"/>
              <a:ext cx="1822726" cy="1235165"/>
            </a:xfrm>
            <a:custGeom>
              <a:avLst/>
              <a:gdLst/>
              <a:ahLst/>
              <a:cxnLst/>
              <a:rect r="r" b="b" t="t" l="l"/>
              <a:pathLst>
                <a:path h="1235165" w="1822726">
                  <a:moveTo>
                    <a:pt x="0" y="0"/>
                  </a:moveTo>
                  <a:lnTo>
                    <a:pt x="1822726" y="0"/>
                  </a:lnTo>
                  <a:lnTo>
                    <a:pt x="1822726" y="1235165"/>
                  </a:lnTo>
                  <a:lnTo>
                    <a:pt x="0" y="1235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433780" y="5052230"/>
              <a:ext cx="2025059" cy="1762552"/>
            </a:xfrm>
            <a:custGeom>
              <a:avLst/>
              <a:gdLst/>
              <a:ahLst/>
              <a:cxnLst/>
              <a:rect r="r" b="b" t="t" l="l"/>
              <a:pathLst>
                <a:path h="1762552" w="2025059">
                  <a:moveTo>
                    <a:pt x="0" y="0"/>
                  </a:moveTo>
                  <a:lnTo>
                    <a:pt x="2025060" y="0"/>
                  </a:lnTo>
                  <a:lnTo>
                    <a:pt x="2025060" y="1762551"/>
                  </a:lnTo>
                  <a:lnTo>
                    <a:pt x="0" y="1762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4660" y="5287803"/>
              <a:ext cx="2151193" cy="1613395"/>
            </a:xfrm>
            <a:custGeom>
              <a:avLst/>
              <a:gdLst/>
              <a:ahLst/>
              <a:cxnLst/>
              <a:rect r="r" b="b" t="t" l="l"/>
              <a:pathLst>
                <a:path h="1613395" w="2151193">
                  <a:moveTo>
                    <a:pt x="0" y="0"/>
                  </a:moveTo>
                  <a:lnTo>
                    <a:pt x="2151193" y="0"/>
                  </a:lnTo>
                  <a:lnTo>
                    <a:pt x="2151193" y="1613395"/>
                  </a:lnTo>
                  <a:lnTo>
                    <a:pt x="0" y="1613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195853" y="3912668"/>
              <a:ext cx="2295251" cy="949399"/>
            </a:xfrm>
            <a:custGeom>
              <a:avLst/>
              <a:gdLst/>
              <a:ahLst/>
              <a:cxnLst/>
              <a:rect r="r" b="b" t="t" l="l"/>
              <a:pathLst>
                <a:path h="949399" w="2295251">
                  <a:moveTo>
                    <a:pt x="0" y="0"/>
                  </a:moveTo>
                  <a:lnTo>
                    <a:pt x="2295251" y="0"/>
                  </a:lnTo>
                  <a:lnTo>
                    <a:pt x="2295251" y="949400"/>
                  </a:lnTo>
                  <a:lnTo>
                    <a:pt x="0" y="94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26861" y="3390771"/>
              <a:ext cx="1186791" cy="1186791"/>
            </a:xfrm>
            <a:custGeom>
              <a:avLst/>
              <a:gdLst/>
              <a:ahLst/>
              <a:cxnLst/>
              <a:rect r="r" b="b" t="t" l="l"/>
              <a:pathLst>
                <a:path h="1186791" w="1186791">
                  <a:moveTo>
                    <a:pt x="0" y="0"/>
                  </a:moveTo>
                  <a:lnTo>
                    <a:pt x="1186791" y="0"/>
                  </a:lnTo>
                  <a:lnTo>
                    <a:pt x="1186791" y="1186791"/>
                  </a:lnTo>
                  <a:lnTo>
                    <a:pt x="0" y="1186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904275" y="2397081"/>
              <a:ext cx="1784019" cy="1097309"/>
            </a:xfrm>
            <a:custGeom>
              <a:avLst/>
              <a:gdLst/>
              <a:ahLst/>
              <a:cxnLst/>
              <a:rect r="r" b="b" t="t" l="l"/>
              <a:pathLst>
                <a:path h="1097309" w="1784019">
                  <a:moveTo>
                    <a:pt x="0" y="0"/>
                  </a:moveTo>
                  <a:lnTo>
                    <a:pt x="1784019" y="0"/>
                  </a:lnTo>
                  <a:lnTo>
                    <a:pt x="1784019" y="1097309"/>
                  </a:lnTo>
                  <a:lnTo>
                    <a:pt x="0" y="109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4066265" y="4520011"/>
              <a:ext cx="1038328" cy="925056"/>
            </a:xfrm>
            <a:custGeom>
              <a:avLst/>
              <a:gdLst/>
              <a:ahLst/>
              <a:cxnLst/>
              <a:rect r="r" b="b" t="t" l="l"/>
              <a:pathLst>
                <a:path h="925056" w="1038328">
                  <a:moveTo>
                    <a:pt x="1038328" y="0"/>
                  </a:moveTo>
                  <a:lnTo>
                    <a:pt x="0" y="0"/>
                  </a:lnTo>
                  <a:lnTo>
                    <a:pt x="0" y="925056"/>
                  </a:lnTo>
                  <a:lnTo>
                    <a:pt x="1038328" y="925056"/>
                  </a:lnTo>
                  <a:lnTo>
                    <a:pt x="1038328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802289" y="4705167"/>
              <a:ext cx="1170920" cy="1043184"/>
            </a:xfrm>
            <a:custGeom>
              <a:avLst/>
              <a:gdLst/>
              <a:ahLst/>
              <a:cxnLst/>
              <a:rect r="r" b="b" t="t" l="l"/>
              <a:pathLst>
                <a:path h="1043184" w="1170920">
                  <a:moveTo>
                    <a:pt x="1170920" y="0"/>
                  </a:moveTo>
                  <a:lnTo>
                    <a:pt x="0" y="0"/>
                  </a:lnTo>
                  <a:lnTo>
                    <a:pt x="0" y="1043183"/>
                  </a:lnTo>
                  <a:lnTo>
                    <a:pt x="1170920" y="1043183"/>
                  </a:lnTo>
                  <a:lnTo>
                    <a:pt x="117092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928173" y="4897912"/>
              <a:ext cx="919152" cy="499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57"/>
                </a:lnSpc>
                <a:spcBef>
                  <a:spcPct val="0"/>
                </a:spcBef>
              </a:pPr>
              <a:r>
                <a:rPr lang="en-US" sz="1112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1112">
                  <a:solidFill>
                    <a:srgbClr val="000000"/>
                  </a:solidFill>
                  <a:latin typeface="Open Sans Bold"/>
                </a:rPr>
                <a:t>p2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true" flipV="false" rot="0">
              <a:off x="1766297" y="3158115"/>
              <a:ext cx="1085333" cy="966933"/>
            </a:xfrm>
            <a:custGeom>
              <a:avLst/>
              <a:gdLst/>
              <a:ahLst/>
              <a:cxnLst/>
              <a:rect r="r" b="b" t="t" l="l"/>
              <a:pathLst>
                <a:path h="966933" w="1085333">
                  <a:moveTo>
                    <a:pt x="1085333" y="0"/>
                  </a:moveTo>
                  <a:lnTo>
                    <a:pt x="0" y="0"/>
                  </a:lnTo>
                  <a:lnTo>
                    <a:pt x="0" y="966933"/>
                  </a:lnTo>
                  <a:lnTo>
                    <a:pt x="1085333" y="966933"/>
                  </a:lnTo>
                  <a:lnTo>
                    <a:pt x="1085333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882980" y="3344904"/>
              <a:ext cx="851967" cy="454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43"/>
                </a:lnSpc>
                <a:spcBef>
                  <a:spcPct val="0"/>
                </a:spcBef>
              </a:pPr>
              <a:r>
                <a:rPr lang="en-US" sz="1031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1031">
                  <a:solidFill>
                    <a:srgbClr val="000000"/>
                  </a:solidFill>
                  <a:latin typeface="Open Sans Bold"/>
                </a:rPr>
                <a:t>p3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true" flipV="false" rot="0">
              <a:off x="4066265" y="2947679"/>
              <a:ext cx="1163404" cy="1036487"/>
            </a:xfrm>
            <a:custGeom>
              <a:avLst/>
              <a:gdLst/>
              <a:ahLst/>
              <a:cxnLst/>
              <a:rect r="r" b="b" t="t" l="l"/>
              <a:pathLst>
                <a:path h="1036487" w="1163404">
                  <a:moveTo>
                    <a:pt x="1163404" y="0"/>
                  </a:moveTo>
                  <a:lnTo>
                    <a:pt x="0" y="0"/>
                  </a:lnTo>
                  <a:lnTo>
                    <a:pt x="0" y="1036487"/>
                  </a:lnTo>
                  <a:lnTo>
                    <a:pt x="1163404" y="1036487"/>
                  </a:lnTo>
                  <a:lnTo>
                    <a:pt x="1163404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4177894" y="4688773"/>
              <a:ext cx="815070" cy="445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81"/>
                </a:lnSpc>
                <a:spcBef>
                  <a:spcPct val="0"/>
                </a:spcBef>
              </a:pPr>
              <a:r>
                <a:rPr lang="en-US" sz="986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986">
                  <a:solidFill>
                    <a:srgbClr val="000000"/>
                  </a:solidFill>
                  <a:latin typeface="Open Sans Bold"/>
                </a:rPr>
                <a:t>p1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191341" y="3139065"/>
              <a:ext cx="913252" cy="496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47"/>
                </a:lnSpc>
                <a:spcBef>
                  <a:spcPct val="0"/>
                </a:spcBef>
              </a:pPr>
              <a:r>
                <a:rPr lang="en-US" sz="1105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1105">
                  <a:solidFill>
                    <a:srgbClr val="000000"/>
                  </a:solidFill>
                  <a:latin typeface="Open Sans Bold"/>
                </a:rPr>
                <a:t>p4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82812" y="7201801"/>
              <a:ext cx="2873035" cy="484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Open Sans"/>
                </a:rPr>
                <a:t>70 IES (Logins)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191779" y="2682734"/>
            <a:ext cx="6666365" cy="5429926"/>
            <a:chOff x="0" y="0"/>
            <a:chExt cx="8888486" cy="7239901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3519025" y="17063"/>
              <a:ext cx="5369461" cy="7222839"/>
              <a:chOff x="0" y="0"/>
              <a:chExt cx="1456514" cy="1959259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456514" cy="1959259"/>
              </a:xfrm>
              <a:custGeom>
                <a:avLst/>
                <a:gdLst/>
                <a:ahLst/>
                <a:cxnLst/>
                <a:rect r="r" b="b" t="t" l="l"/>
                <a:pathLst>
                  <a:path h="1959259" w="1456514">
                    <a:moveTo>
                      <a:pt x="71397" y="0"/>
                    </a:moveTo>
                    <a:lnTo>
                      <a:pt x="1385118" y="0"/>
                    </a:lnTo>
                    <a:cubicBezTo>
                      <a:pt x="1404053" y="0"/>
                      <a:pt x="1422213" y="7522"/>
                      <a:pt x="1435603" y="20912"/>
                    </a:cubicBezTo>
                    <a:cubicBezTo>
                      <a:pt x="1448992" y="34301"/>
                      <a:pt x="1456514" y="52461"/>
                      <a:pt x="1456514" y="71397"/>
                    </a:cubicBezTo>
                    <a:lnTo>
                      <a:pt x="1456514" y="1887863"/>
                    </a:lnTo>
                    <a:cubicBezTo>
                      <a:pt x="1456514" y="1927294"/>
                      <a:pt x="1424549" y="1959259"/>
                      <a:pt x="1385118" y="1959259"/>
                    </a:cubicBezTo>
                    <a:lnTo>
                      <a:pt x="71397" y="1959259"/>
                    </a:lnTo>
                    <a:cubicBezTo>
                      <a:pt x="31965" y="1959259"/>
                      <a:pt x="0" y="1927294"/>
                      <a:pt x="0" y="1887863"/>
                    </a:cubicBezTo>
                    <a:lnTo>
                      <a:pt x="0" y="71397"/>
                    </a:lnTo>
                    <a:cubicBezTo>
                      <a:pt x="0" y="31965"/>
                      <a:pt x="31965" y="0"/>
                      <a:pt x="71397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456514" cy="1997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3655006" y="592058"/>
              <a:ext cx="5097499" cy="1119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66"/>
                </a:lnSpc>
                <a:spcBef>
                  <a:spcPct val="0"/>
                </a:spcBef>
              </a:pPr>
              <a:r>
                <a:rPr lang="en-US" sz="2475">
                  <a:solidFill>
                    <a:srgbClr val="000000"/>
                  </a:solidFill>
                  <a:latin typeface="Open Sans"/>
                </a:rPr>
                <a:t>Processo de </a:t>
              </a:r>
              <a:r>
                <a:rPr lang="en-US" sz="2475">
                  <a:solidFill>
                    <a:srgbClr val="000000"/>
                  </a:solidFill>
                  <a:latin typeface="Open Sans Bold"/>
                </a:rPr>
                <a:t>REGISTRAÇÃO</a:t>
              </a:r>
              <a:r>
                <a:rPr lang="en-US" sz="2475">
                  <a:solidFill>
                    <a:srgbClr val="000000"/>
                  </a:solidFill>
                  <a:latin typeface="Open Sans"/>
                </a:rPr>
                <a:t> 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4991419" y="2386468"/>
              <a:ext cx="2424673" cy="4163580"/>
            </a:xfrm>
            <a:custGeom>
              <a:avLst/>
              <a:gdLst/>
              <a:ahLst/>
              <a:cxnLst/>
              <a:rect r="r" b="b" t="t" l="l"/>
              <a:pathLst>
                <a:path h="4163580" w="2424673">
                  <a:moveTo>
                    <a:pt x="0" y="0"/>
                  </a:moveTo>
                  <a:lnTo>
                    <a:pt x="2424673" y="0"/>
                  </a:lnTo>
                  <a:lnTo>
                    <a:pt x="2424673" y="4163581"/>
                  </a:lnTo>
                  <a:lnTo>
                    <a:pt x="0" y="4163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641306">
              <a:off x="311424" y="358017"/>
              <a:ext cx="4211681" cy="3752225"/>
            </a:xfrm>
            <a:custGeom>
              <a:avLst/>
              <a:gdLst/>
              <a:ahLst/>
              <a:cxnLst/>
              <a:rect r="r" b="b" t="t" l="l"/>
              <a:pathLst>
                <a:path h="3752225" w="4211681">
                  <a:moveTo>
                    <a:pt x="0" y="0"/>
                  </a:moveTo>
                  <a:lnTo>
                    <a:pt x="4211681" y="0"/>
                  </a:lnTo>
                  <a:lnTo>
                    <a:pt x="4211681" y="3752225"/>
                  </a:lnTo>
                  <a:lnTo>
                    <a:pt x="0" y="375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646989" y="1227959"/>
              <a:ext cx="3450928" cy="15661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72"/>
                </a:lnSpc>
                <a:spcBef>
                  <a:spcPct val="0"/>
                </a:spcBef>
              </a:pPr>
              <a:r>
                <a:rPr lang="en-US" sz="1694">
                  <a:solidFill>
                    <a:srgbClr val="000000"/>
                  </a:solidFill>
                  <a:latin typeface="Open Sans"/>
                </a:rPr>
                <a:t>Será um desafio, mas me passem cada login que iremos ficar de olho em cada solicitação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7293643" y="7356821"/>
            <a:ext cx="1987073" cy="1987073"/>
          </a:xfrm>
          <a:custGeom>
            <a:avLst/>
            <a:gdLst/>
            <a:ahLst/>
            <a:cxnLst/>
            <a:rect r="r" b="b" t="t" l="l"/>
            <a:pathLst>
              <a:path h="1987073" w="1987073">
                <a:moveTo>
                  <a:pt x="0" y="0"/>
                </a:moveTo>
                <a:lnTo>
                  <a:pt x="1987074" y="0"/>
                </a:lnTo>
                <a:lnTo>
                  <a:pt x="1987074" y="1987074"/>
                </a:lnTo>
                <a:lnTo>
                  <a:pt x="0" y="19870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116623" y="4451059"/>
            <a:ext cx="2341114" cy="2341114"/>
          </a:xfrm>
          <a:custGeom>
            <a:avLst/>
            <a:gdLst/>
            <a:ahLst/>
            <a:cxnLst/>
            <a:rect r="r" b="b" t="t" l="l"/>
            <a:pathLst>
              <a:path h="2341114" w="2341114">
                <a:moveTo>
                  <a:pt x="0" y="0"/>
                </a:moveTo>
                <a:lnTo>
                  <a:pt x="2341114" y="0"/>
                </a:lnTo>
                <a:lnTo>
                  <a:pt x="2341114" y="2341114"/>
                </a:lnTo>
                <a:lnTo>
                  <a:pt x="0" y="23411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305928" y="5998152"/>
            <a:ext cx="2810696" cy="794021"/>
          </a:xfrm>
          <a:custGeom>
            <a:avLst/>
            <a:gdLst/>
            <a:ahLst/>
            <a:cxnLst/>
            <a:rect r="r" b="b" t="t" l="l"/>
            <a:pathLst>
              <a:path h="794021" w="2810696">
                <a:moveTo>
                  <a:pt x="0" y="0"/>
                </a:moveTo>
                <a:lnTo>
                  <a:pt x="2810695" y="0"/>
                </a:lnTo>
                <a:lnTo>
                  <a:pt x="2810695" y="794021"/>
                </a:lnTo>
                <a:lnTo>
                  <a:pt x="0" y="79402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true" flipV="true" rot="2105338">
            <a:off x="9611526" y="6133406"/>
            <a:ext cx="2810696" cy="794021"/>
          </a:xfrm>
          <a:custGeom>
            <a:avLst/>
            <a:gdLst/>
            <a:ahLst/>
            <a:cxnLst/>
            <a:rect r="r" b="b" t="t" l="l"/>
            <a:pathLst>
              <a:path h="794021" w="2810696">
                <a:moveTo>
                  <a:pt x="2810695" y="794021"/>
                </a:moveTo>
                <a:lnTo>
                  <a:pt x="0" y="794021"/>
                </a:lnTo>
                <a:lnTo>
                  <a:pt x="0" y="0"/>
                </a:lnTo>
                <a:lnTo>
                  <a:pt x="2810695" y="0"/>
                </a:lnTo>
                <a:lnTo>
                  <a:pt x="2810695" y="794021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1789881" y="7824776"/>
            <a:ext cx="2349518" cy="910412"/>
            <a:chOff x="0" y="0"/>
            <a:chExt cx="3132691" cy="1213883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3132691" cy="1213883"/>
              <a:chOff x="0" y="0"/>
              <a:chExt cx="618803" cy="239779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618803" cy="239779"/>
              </a:xfrm>
              <a:custGeom>
                <a:avLst/>
                <a:gdLst/>
                <a:ahLst/>
                <a:cxnLst/>
                <a:rect r="r" b="b" t="t" l="l"/>
                <a:pathLst>
                  <a:path h="239779" w="618803">
                    <a:moveTo>
                      <a:pt x="0" y="0"/>
                    </a:moveTo>
                    <a:lnTo>
                      <a:pt x="618803" y="0"/>
                    </a:lnTo>
                    <a:lnTo>
                      <a:pt x="618803" y="239779"/>
                    </a:lnTo>
                    <a:lnTo>
                      <a:pt x="0" y="239779"/>
                    </a:lnTo>
                    <a:close/>
                  </a:path>
                </a:pathLst>
              </a:custGeom>
              <a:solidFill>
                <a:srgbClr val="B80000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618803" cy="2778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457799" y="114898"/>
              <a:ext cx="2217094" cy="86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Open Sans Bold"/>
                </a:rPr>
                <a:t>13K</a:t>
              </a:r>
              <a:r>
                <a:rPr lang="en-US" sz="1900">
                  <a:solidFill>
                    <a:srgbClr val="FFFFFF"/>
                  </a:solidFill>
                  <a:latin typeface="Open Sans"/>
                </a:rPr>
                <a:t> atendidos por ano</a:t>
              </a:r>
            </a:p>
          </p:txBody>
        </p:sp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0893152" y="7765617"/>
            <a:ext cx="1028730" cy="1028730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17143280" y="8904614"/>
            <a:ext cx="232040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7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28700" y="676807"/>
            <a:ext cx="13880819" cy="88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Open Sans Bold"/>
              </a:rPr>
              <a:t>Vamos entender como tudo acontece?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116623" y="9413883"/>
            <a:ext cx="2068476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Open Sans"/>
              </a:rPr>
              <a:t>Setor de Divisão de Diplomas Externos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858410" y="6811223"/>
            <a:ext cx="3333369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Acessa e verifica se há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030804" y="9305795"/>
            <a:ext cx="236423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1899">
                <a:solidFill>
                  <a:srgbClr val="000000"/>
                </a:solidFill>
                <a:latin typeface="Open Sans"/>
              </a:rPr>
              <a:t>contém 4 membros  e Chefe Jociel)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66591" y="2682734"/>
            <a:ext cx="3922252" cy="5241585"/>
            <a:chOff x="0" y="0"/>
            <a:chExt cx="5229669" cy="698878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755639" cy="6988780"/>
              <a:chOff x="0" y="0"/>
              <a:chExt cx="1333213" cy="195925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33213" cy="1959259"/>
              </a:xfrm>
              <a:custGeom>
                <a:avLst/>
                <a:gdLst/>
                <a:ahLst/>
                <a:cxnLst/>
                <a:rect r="r" b="b" t="t" l="l"/>
                <a:pathLst>
                  <a:path h="1959259" w="1333213">
                    <a:moveTo>
                      <a:pt x="78000" y="0"/>
                    </a:moveTo>
                    <a:lnTo>
                      <a:pt x="1255213" y="0"/>
                    </a:lnTo>
                    <a:cubicBezTo>
                      <a:pt x="1275900" y="0"/>
                      <a:pt x="1295739" y="8218"/>
                      <a:pt x="1310367" y="22846"/>
                    </a:cubicBezTo>
                    <a:cubicBezTo>
                      <a:pt x="1324995" y="37473"/>
                      <a:pt x="1333213" y="57313"/>
                      <a:pt x="1333213" y="78000"/>
                    </a:cubicBezTo>
                    <a:lnTo>
                      <a:pt x="1333213" y="1881260"/>
                    </a:lnTo>
                    <a:cubicBezTo>
                      <a:pt x="1333213" y="1924338"/>
                      <a:pt x="1298291" y="1959259"/>
                      <a:pt x="1255213" y="1959259"/>
                    </a:cubicBezTo>
                    <a:lnTo>
                      <a:pt x="78000" y="1959259"/>
                    </a:lnTo>
                    <a:cubicBezTo>
                      <a:pt x="34922" y="1959259"/>
                      <a:pt x="0" y="1924338"/>
                      <a:pt x="0" y="1881260"/>
                    </a:cubicBezTo>
                    <a:lnTo>
                      <a:pt x="0" y="78000"/>
                    </a:lnTo>
                    <a:cubicBezTo>
                      <a:pt x="0" y="34922"/>
                      <a:pt x="34922" y="0"/>
                      <a:pt x="78000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33213" cy="1997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30861" y="449879"/>
              <a:ext cx="4293917" cy="1084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3"/>
                </a:lnSpc>
              </a:pPr>
              <a:r>
                <a:rPr lang="en-US" sz="2395">
                  <a:solidFill>
                    <a:srgbClr val="000000"/>
                  </a:solidFill>
                  <a:latin typeface="Open Sans"/>
                </a:rPr>
                <a:t>Processo de </a:t>
              </a:r>
            </a:p>
            <a:p>
              <a:pPr algn="ctr" marL="0" indent="0" lvl="0">
                <a:lnSpc>
                  <a:spcPts val="3353"/>
                </a:lnSpc>
                <a:spcBef>
                  <a:spcPct val="0"/>
                </a:spcBef>
              </a:pPr>
              <a:r>
                <a:rPr lang="en-US" sz="2395">
                  <a:solidFill>
                    <a:srgbClr val="000000"/>
                  </a:solidFill>
                  <a:latin typeface="Open Sans Bold"/>
                </a:rPr>
                <a:t>EMISSÃO</a:t>
              </a:r>
              <a:r>
                <a:rPr lang="en-US" sz="2395">
                  <a:solidFill>
                    <a:srgbClr val="000000"/>
                  </a:solidFill>
                  <a:latin typeface="Open Sans"/>
                </a:rPr>
                <a:t> 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802289" y="2081966"/>
              <a:ext cx="1822726" cy="1235165"/>
            </a:xfrm>
            <a:custGeom>
              <a:avLst/>
              <a:gdLst/>
              <a:ahLst/>
              <a:cxnLst/>
              <a:rect r="r" b="b" t="t" l="l"/>
              <a:pathLst>
                <a:path h="1235165" w="1822726">
                  <a:moveTo>
                    <a:pt x="0" y="0"/>
                  </a:moveTo>
                  <a:lnTo>
                    <a:pt x="1822726" y="0"/>
                  </a:lnTo>
                  <a:lnTo>
                    <a:pt x="1822726" y="1235165"/>
                  </a:lnTo>
                  <a:lnTo>
                    <a:pt x="0" y="1235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433780" y="5052230"/>
              <a:ext cx="2025059" cy="1762552"/>
            </a:xfrm>
            <a:custGeom>
              <a:avLst/>
              <a:gdLst/>
              <a:ahLst/>
              <a:cxnLst/>
              <a:rect r="r" b="b" t="t" l="l"/>
              <a:pathLst>
                <a:path h="1762552" w="2025059">
                  <a:moveTo>
                    <a:pt x="0" y="0"/>
                  </a:moveTo>
                  <a:lnTo>
                    <a:pt x="2025060" y="0"/>
                  </a:lnTo>
                  <a:lnTo>
                    <a:pt x="2025060" y="1762551"/>
                  </a:lnTo>
                  <a:lnTo>
                    <a:pt x="0" y="1762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4660" y="5287803"/>
              <a:ext cx="2151193" cy="1613395"/>
            </a:xfrm>
            <a:custGeom>
              <a:avLst/>
              <a:gdLst/>
              <a:ahLst/>
              <a:cxnLst/>
              <a:rect r="r" b="b" t="t" l="l"/>
              <a:pathLst>
                <a:path h="1613395" w="2151193">
                  <a:moveTo>
                    <a:pt x="0" y="0"/>
                  </a:moveTo>
                  <a:lnTo>
                    <a:pt x="2151193" y="0"/>
                  </a:lnTo>
                  <a:lnTo>
                    <a:pt x="2151193" y="1613395"/>
                  </a:lnTo>
                  <a:lnTo>
                    <a:pt x="0" y="1613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195853" y="3912668"/>
              <a:ext cx="2295251" cy="949399"/>
            </a:xfrm>
            <a:custGeom>
              <a:avLst/>
              <a:gdLst/>
              <a:ahLst/>
              <a:cxnLst/>
              <a:rect r="r" b="b" t="t" l="l"/>
              <a:pathLst>
                <a:path h="949399" w="2295251">
                  <a:moveTo>
                    <a:pt x="0" y="0"/>
                  </a:moveTo>
                  <a:lnTo>
                    <a:pt x="2295251" y="0"/>
                  </a:lnTo>
                  <a:lnTo>
                    <a:pt x="2295251" y="949400"/>
                  </a:lnTo>
                  <a:lnTo>
                    <a:pt x="0" y="94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26861" y="3390771"/>
              <a:ext cx="1186791" cy="1186791"/>
            </a:xfrm>
            <a:custGeom>
              <a:avLst/>
              <a:gdLst/>
              <a:ahLst/>
              <a:cxnLst/>
              <a:rect r="r" b="b" t="t" l="l"/>
              <a:pathLst>
                <a:path h="1186791" w="1186791">
                  <a:moveTo>
                    <a:pt x="0" y="0"/>
                  </a:moveTo>
                  <a:lnTo>
                    <a:pt x="1186791" y="0"/>
                  </a:lnTo>
                  <a:lnTo>
                    <a:pt x="1186791" y="1186791"/>
                  </a:lnTo>
                  <a:lnTo>
                    <a:pt x="0" y="1186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904275" y="2397081"/>
              <a:ext cx="1784019" cy="1097309"/>
            </a:xfrm>
            <a:custGeom>
              <a:avLst/>
              <a:gdLst/>
              <a:ahLst/>
              <a:cxnLst/>
              <a:rect r="r" b="b" t="t" l="l"/>
              <a:pathLst>
                <a:path h="1097309" w="1784019">
                  <a:moveTo>
                    <a:pt x="0" y="0"/>
                  </a:moveTo>
                  <a:lnTo>
                    <a:pt x="1784019" y="0"/>
                  </a:lnTo>
                  <a:lnTo>
                    <a:pt x="1784019" y="1097309"/>
                  </a:lnTo>
                  <a:lnTo>
                    <a:pt x="0" y="109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4066265" y="4520011"/>
              <a:ext cx="1038328" cy="925056"/>
            </a:xfrm>
            <a:custGeom>
              <a:avLst/>
              <a:gdLst/>
              <a:ahLst/>
              <a:cxnLst/>
              <a:rect r="r" b="b" t="t" l="l"/>
              <a:pathLst>
                <a:path h="925056" w="1038328">
                  <a:moveTo>
                    <a:pt x="1038328" y="0"/>
                  </a:moveTo>
                  <a:lnTo>
                    <a:pt x="0" y="0"/>
                  </a:lnTo>
                  <a:lnTo>
                    <a:pt x="0" y="925056"/>
                  </a:lnTo>
                  <a:lnTo>
                    <a:pt x="1038328" y="925056"/>
                  </a:lnTo>
                  <a:lnTo>
                    <a:pt x="1038328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802289" y="4705167"/>
              <a:ext cx="1170920" cy="1043184"/>
            </a:xfrm>
            <a:custGeom>
              <a:avLst/>
              <a:gdLst/>
              <a:ahLst/>
              <a:cxnLst/>
              <a:rect r="r" b="b" t="t" l="l"/>
              <a:pathLst>
                <a:path h="1043184" w="1170920">
                  <a:moveTo>
                    <a:pt x="1170920" y="0"/>
                  </a:moveTo>
                  <a:lnTo>
                    <a:pt x="0" y="0"/>
                  </a:lnTo>
                  <a:lnTo>
                    <a:pt x="0" y="1043183"/>
                  </a:lnTo>
                  <a:lnTo>
                    <a:pt x="1170920" y="1043183"/>
                  </a:lnTo>
                  <a:lnTo>
                    <a:pt x="117092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928173" y="4897912"/>
              <a:ext cx="919152" cy="499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57"/>
                </a:lnSpc>
                <a:spcBef>
                  <a:spcPct val="0"/>
                </a:spcBef>
              </a:pPr>
              <a:r>
                <a:rPr lang="en-US" sz="1112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1112">
                  <a:solidFill>
                    <a:srgbClr val="000000"/>
                  </a:solidFill>
                  <a:latin typeface="Open Sans Bold"/>
                </a:rPr>
                <a:t>p2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true" flipV="false" rot="0">
              <a:off x="1766297" y="3158115"/>
              <a:ext cx="1085333" cy="966933"/>
            </a:xfrm>
            <a:custGeom>
              <a:avLst/>
              <a:gdLst/>
              <a:ahLst/>
              <a:cxnLst/>
              <a:rect r="r" b="b" t="t" l="l"/>
              <a:pathLst>
                <a:path h="966933" w="1085333">
                  <a:moveTo>
                    <a:pt x="1085333" y="0"/>
                  </a:moveTo>
                  <a:lnTo>
                    <a:pt x="0" y="0"/>
                  </a:lnTo>
                  <a:lnTo>
                    <a:pt x="0" y="966933"/>
                  </a:lnTo>
                  <a:lnTo>
                    <a:pt x="1085333" y="966933"/>
                  </a:lnTo>
                  <a:lnTo>
                    <a:pt x="1085333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882980" y="3344904"/>
              <a:ext cx="851967" cy="454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43"/>
                </a:lnSpc>
                <a:spcBef>
                  <a:spcPct val="0"/>
                </a:spcBef>
              </a:pPr>
              <a:r>
                <a:rPr lang="en-US" sz="1031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1031">
                  <a:solidFill>
                    <a:srgbClr val="000000"/>
                  </a:solidFill>
                  <a:latin typeface="Open Sans Bold"/>
                </a:rPr>
                <a:t>p3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true" flipV="false" rot="0">
              <a:off x="4066265" y="2947679"/>
              <a:ext cx="1163404" cy="1036487"/>
            </a:xfrm>
            <a:custGeom>
              <a:avLst/>
              <a:gdLst/>
              <a:ahLst/>
              <a:cxnLst/>
              <a:rect r="r" b="b" t="t" l="l"/>
              <a:pathLst>
                <a:path h="1036487" w="1163404">
                  <a:moveTo>
                    <a:pt x="1163404" y="0"/>
                  </a:moveTo>
                  <a:lnTo>
                    <a:pt x="0" y="0"/>
                  </a:lnTo>
                  <a:lnTo>
                    <a:pt x="0" y="1036487"/>
                  </a:lnTo>
                  <a:lnTo>
                    <a:pt x="1163404" y="1036487"/>
                  </a:lnTo>
                  <a:lnTo>
                    <a:pt x="1163404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4177894" y="4688773"/>
              <a:ext cx="815070" cy="445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81"/>
                </a:lnSpc>
                <a:spcBef>
                  <a:spcPct val="0"/>
                </a:spcBef>
              </a:pPr>
              <a:r>
                <a:rPr lang="en-US" sz="986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986">
                  <a:solidFill>
                    <a:srgbClr val="000000"/>
                  </a:solidFill>
                  <a:latin typeface="Open Sans Bold"/>
                </a:rPr>
                <a:t>p1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191341" y="3139065"/>
              <a:ext cx="913252" cy="496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47"/>
                </a:lnSpc>
                <a:spcBef>
                  <a:spcPct val="0"/>
                </a:spcBef>
              </a:pPr>
              <a:r>
                <a:rPr lang="en-US" sz="1105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1105">
                  <a:solidFill>
                    <a:srgbClr val="000000"/>
                  </a:solidFill>
                  <a:latin typeface="Open Sans Bold"/>
                </a:rPr>
                <a:t>p4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06007" y="2695531"/>
            <a:ext cx="4027096" cy="5417129"/>
            <a:chOff x="0" y="0"/>
            <a:chExt cx="1456514" cy="195925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56514" cy="1959259"/>
            </a:xfrm>
            <a:custGeom>
              <a:avLst/>
              <a:gdLst/>
              <a:ahLst/>
              <a:cxnLst/>
              <a:rect r="r" b="b" t="t" l="l"/>
              <a:pathLst>
                <a:path h="1959259" w="1456514">
                  <a:moveTo>
                    <a:pt x="98045" y="0"/>
                  </a:moveTo>
                  <a:lnTo>
                    <a:pt x="1358469" y="0"/>
                  </a:lnTo>
                  <a:cubicBezTo>
                    <a:pt x="1384472" y="0"/>
                    <a:pt x="1409410" y="10330"/>
                    <a:pt x="1427797" y="28717"/>
                  </a:cubicBezTo>
                  <a:cubicBezTo>
                    <a:pt x="1446185" y="47104"/>
                    <a:pt x="1456514" y="72042"/>
                    <a:pt x="1456514" y="98045"/>
                  </a:cubicBezTo>
                  <a:lnTo>
                    <a:pt x="1456514" y="1861214"/>
                  </a:lnTo>
                  <a:cubicBezTo>
                    <a:pt x="1456514" y="1915363"/>
                    <a:pt x="1412618" y="1959259"/>
                    <a:pt x="1358469" y="1959259"/>
                  </a:cubicBezTo>
                  <a:lnTo>
                    <a:pt x="98045" y="1959259"/>
                  </a:lnTo>
                  <a:cubicBezTo>
                    <a:pt x="72042" y="1959259"/>
                    <a:pt x="47104" y="1948930"/>
                    <a:pt x="28717" y="1930543"/>
                  </a:cubicBezTo>
                  <a:cubicBezTo>
                    <a:pt x="10330" y="1912156"/>
                    <a:pt x="0" y="1887217"/>
                    <a:pt x="0" y="1861214"/>
                  </a:cubicBezTo>
                  <a:lnTo>
                    <a:pt x="0" y="98045"/>
                  </a:lnTo>
                  <a:cubicBezTo>
                    <a:pt x="0" y="43896"/>
                    <a:pt x="43896" y="0"/>
                    <a:pt x="98045" y="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456514" cy="1997359"/>
            </a:xfrm>
            <a:prstGeom prst="rect">
              <a:avLst/>
            </a:prstGeom>
          </p:spPr>
          <p:txBody>
            <a:bodyPr anchor="ctr" rtlCol="false" tIns="36993" lIns="36993" bIns="36993" rIns="3699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4410303" y="4472585"/>
            <a:ext cx="1818505" cy="3122685"/>
          </a:xfrm>
          <a:custGeom>
            <a:avLst/>
            <a:gdLst/>
            <a:ahLst/>
            <a:cxnLst/>
            <a:rect r="r" b="b" t="t" l="l"/>
            <a:pathLst>
              <a:path h="3122685" w="1818505">
                <a:moveTo>
                  <a:pt x="0" y="0"/>
                </a:moveTo>
                <a:lnTo>
                  <a:pt x="1818505" y="0"/>
                </a:lnTo>
                <a:lnTo>
                  <a:pt x="1818505" y="3122686"/>
                </a:lnTo>
                <a:lnTo>
                  <a:pt x="0" y="312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574804" y="5303527"/>
            <a:ext cx="2810696" cy="794021"/>
          </a:xfrm>
          <a:custGeom>
            <a:avLst/>
            <a:gdLst/>
            <a:ahLst/>
            <a:cxnLst/>
            <a:rect r="r" b="b" t="t" l="l"/>
            <a:pathLst>
              <a:path h="794021" w="2810696">
                <a:moveTo>
                  <a:pt x="0" y="0"/>
                </a:moveTo>
                <a:lnTo>
                  <a:pt x="2810695" y="0"/>
                </a:lnTo>
                <a:lnTo>
                  <a:pt x="2810695" y="794021"/>
                </a:lnTo>
                <a:lnTo>
                  <a:pt x="0" y="7940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7842261" y="5143500"/>
            <a:ext cx="2349518" cy="910412"/>
            <a:chOff x="0" y="0"/>
            <a:chExt cx="3132691" cy="1213883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3132691" cy="1213883"/>
              <a:chOff x="0" y="0"/>
              <a:chExt cx="618803" cy="239779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18803" cy="239779"/>
              </a:xfrm>
              <a:custGeom>
                <a:avLst/>
                <a:gdLst/>
                <a:ahLst/>
                <a:cxnLst/>
                <a:rect r="r" b="b" t="t" l="l"/>
                <a:pathLst>
                  <a:path h="239779" w="618803">
                    <a:moveTo>
                      <a:pt x="0" y="0"/>
                    </a:moveTo>
                    <a:lnTo>
                      <a:pt x="618803" y="0"/>
                    </a:lnTo>
                    <a:lnTo>
                      <a:pt x="618803" y="239779"/>
                    </a:lnTo>
                    <a:lnTo>
                      <a:pt x="0" y="239779"/>
                    </a:lnTo>
                    <a:close/>
                  </a:path>
                </a:pathLst>
              </a:custGeom>
              <a:solidFill>
                <a:srgbClr val="B80000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618803" cy="2778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457799" y="114898"/>
              <a:ext cx="2217094" cy="86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Open Sans Bold"/>
                </a:rPr>
                <a:t>13K</a:t>
              </a:r>
              <a:r>
                <a:rPr lang="en-US" sz="1900">
                  <a:solidFill>
                    <a:srgbClr val="FFFFFF"/>
                  </a:solidFill>
                  <a:latin typeface="Open Sans"/>
                </a:rPr>
                <a:t> atendidos por ano</a:t>
              </a:r>
            </a:p>
          </p:txBody>
        </p:sp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0580020" y="4134654"/>
            <a:ext cx="2337746" cy="2337746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3407993" y="3117253"/>
            <a:ext cx="3823124" cy="84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66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Open Sans"/>
              </a:rPr>
              <a:t>Processo de </a:t>
            </a:r>
            <a:r>
              <a:rPr lang="en-US" sz="2475">
                <a:solidFill>
                  <a:srgbClr val="000000"/>
                </a:solidFill>
                <a:latin typeface="Open Sans Bold"/>
              </a:rPr>
              <a:t>REGISTRAÇÃO</a:t>
            </a:r>
            <a:r>
              <a:rPr lang="en-US" sz="2475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143280" y="8904614"/>
            <a:ext cx="232040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8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676807"/>
            <a:ext cx="13880819" cy="88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Open Sans Bold"/>
              </a:rPr>
              <a:t>Desafio de GRANDE valor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8074560"/>
            <a:ext cx="2154776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70 IES (Logins)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786680" y="6749423"/>
            <a:ext cx="8519327" cy="215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Diploma emitido sem uma registração é apenas um papel.</a:t>
            </a:r>
          </a:p>
          <a:p>
            <a:pPr algn="ctr">
              <a:lnSpc>
                <a:spcPts val="4340"/>
              </a:lnSpc>
            </a:pPr>
          </a:p>
          <a:p>
            <a:pPr algn="ctr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Diploma </a:t>
            </a:r>
            <a:r>
              <a:rPr lang="en-US" sz="3100">
                <a:solidFill>
                  <a:srgbClr val="000000"/>
                </a:solidFill>
                <a:latin typeface="Open Sans Bold"/>
              </a:rPr>
              <a:t>registrado valida o fim da  jornada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8144" y="339845"/>
            <a:ext cx="802313" cy="1377709"/>
          </a:xfrm>
          <a:custGeom>
            <a:avLst/>
            <a:gdLst/>
            <a:ahLst/>
            <a:cxnLst/>
            <a:rect r="r" b="b" t="t" l="l"/>
            <a:pathLst>
              <a:path h="1377709" w="802313">
                <a:moveTo>
                  <a:pt x="0" y="0"/>
                </a:moveTo>
                <a:lnTo>
                  <a:pt x="802312" y="0"/>
                </a:lnTo>
                <a:lnTo>
                  <a:pt x="802312" y="1377710"/>
                </a:lnTo>
                <a:lnTo>
                  <a:pt x="0" y="137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024247"/>
            <a:ext cx="20644884" cy="262753"/>
          </a:xfrm>
          <a:custGeom>
            <a:avLst/>
            <a:gdLst/>
            <a:ahLst/>
            <a:cxnLst/>
            <a:rect r="r" b="b" t="t" l="l"/>
            <a:pathLst>
              <a:path h="262753" w="20644884">
                <a:moveTo>
                  <a:pt x="0" y="0"/>
                </a:moveTo>
                <a:lnTo>
                  <a:pt x="20644884" y="0"/>
                </a:lnTo>
                <a:lnTo>
                  <a:pt x="20644884" y="262753"/>
                </a:lnTo>
                <a:lnTo>
                  <a:pt x="0" y="26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8563" y="8508994"/>
            <a:ext cx="1369080" cy="1278292"/>
          </a:xfrm>
          <a:custGeom>
            <a:avLst/>
            <a:gdLst/>
            <a:ahLst/>
            <a:cxnLst/>
            <a:rect r="r" b="b" t="t" l="l"/>
            <a:pathLst>
              <a:path h="1278292" w="1369080">
                <a:moveTo>
                  <a:pt x="0" y="0"/>
                </a:moveTo>
                <a:lnTo>
                  <a:pt x="1369080" y="0"/>
                </a:lnTo>
                <a:lnTo>
                  <a:pt x="1369080" y="1278292"/>
                </a:lnTo>
                <a:lnTo>
                  <a:pt x="0" y="12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27590"/>
            <a:ext cx="14516960" cy="1658810"/>
            <a:chOff x="0" y="0"/>
            <a:chExt cx="3823397" cy="436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B8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78" y="339845"/>
            <a:ext cx="14516960" cy="1658810"/>
            <a:chOff x="0" y="0"/>
            <a:chExt cx="3823397" cy="43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23397" cy="436888"/>
            </a:xfrm>
            <a:custGeom>
              <a:avLst/>
              <a:gdLst/>
              <a:ahLst/>
              <a:cxnLst/>
              <a:rect r="r" b="b" t="t" l="l"/>
              <a:pathLst>
                <a:path h="436888" w="3823397">
                  <a:moveTo>
                    <a:pt x="0" y="0"/>
                  </a:moveTo>
                  <a:lnTo>
                    <a:pt x="3823397" y="0"/>
                  </a:lnTo>
                  <a:lnTo>
                    <a:pt x="3823397" y="436888"/>
                  </a:lnTo>
                  <a:lnTo>
                    <a:pt x="0" y="436888"/>
                  </a:lnTo>
                  <a:close/>
                </a:path>
              </a:pathLst>
            </a:custGeom>
            <a:solidFill>
              <a:srgbClr val="96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23397" cy="474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66591" y="2682734"/>
            <a:ext cx="3922252" cy="5241585"/>
            <a:chOff x="0" y="0"/>
            <a:chExt cx="5229669" cy="698878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755639" cy="6988780"/>
              <a:chOff x="0" y="0"/>
              <a:chExt cx="1333213" cy="195925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33213" cy="1959259"/>
              </a:xfrm>
              <a:custGeom>
                <a:avLst/>
                <a:gdLst/>
                <a:ahLst/>
                <a:cxnLst/>
                <a:rect r="r" b="b" t="t" l="l"/>
                <a:pathLst>
                  <a:path h="1959259" w="1333213">
                    <a:moveTo>
                      <a:pt x="78000" y="0"/>
                    </a:moveTo>
                    <a:lnTo>
                      <a:pt x="1255213" y="0"/>
                    </a:lnTo>
                    <a:cubicBezTo>
                      <a:pt x="1275900" y="0"/>
                      <a:pt x="1295739" y="8218"/>
                      <a:pt x="1310367" y="22846"/>
                    </a:cubicBezTo>
                    <a:cubicBezTo>
                      <a:pt x="1324995" y="37473"/>
                      <a:pt x="1333213" y="57313"/>
                      <a:pt x="1333213" y="78000"/>
                    </a:cubicBezTo>
                    <a:lnTo>
                      <a:pt x="1333213" y="1881260"/>
                    </a:lnTo>
                    <a:cubicBezTo>
                      <a:pt x="1333213" y="1924338"/>
                      <a:pt x="1298291" y="1959259"/>
                      <a:pt x="1255213" y="1959259"/>
                    </a:cubicBezTo>
                    <a:lnTo>
                      <a:pt x="78000" y="1959259"/>
                    </a:lnTo>
                    <a:cubicBezTo>
                      <a:pt x="34922" y="1959259"/>
                      <a:pt x="0" y="1924338"/>
                      <a:pt x="0" y="1881260"/>
                    </a:cubicBezTo>
                    <a:lnTo>
                      <a:pt x="0" y="78000"/>
                    </a:lnTo>
                    <a:cubicBezTo>
                      <a:pt x="0" y="34922"/>
                      <a:pt x="34922" y="0"/>
                      <a:pt x="78000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33213" cy="1997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30861" y="449879"/>
              <a:ext cx="4293917" cy="1084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3"/>
                </a:lnSpc>
              </a:pPr>
              <a:r>
                <a:rPr lang="en-US" sz="2395">
                  <a:solidFill>
                    <a:srgbClr val="000000"/>
                  </a:solidFill>
                  <a:latin typeface="Open Sans"/>
                </a:rPr>
                <a:t>Processo de </a:t>
              </a:r>
            </a:p>
            <a:p>
              <a:pPr algn="ctr" marL="0" indent="0" lvl="0">
                <a:lnSpc>
                  <a:spcPts val="3353"/>
                </a:lnSpc>
                <a:spcBef>
                  <a:spcPct val="0"/>
                </a:spcBef>
              </a:pPr>
              <a:r>
                <a:rPr lang="en-US" sz="2395">
                  <a:solidFill>
                    <a:srgbClr val="000000"/>
                  </a:solidFill>
                  <a:latin typeface="Open Sans Bold"/>
                </a:rPr>
                <a:t>EMISSÃO</a:t>
              </a:r>
              <a:r>
                <a:rPr lang="en-US" sz="2395">
                  <a:solidFill>
                    <a:srgbClr val="000000"/>
                  </a:solidFill>
                  <a:latin typeface="Open Sans"/>
                </a:rPr>
                <a:t> 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802289" y="2081966"/>
              <a:ext cx="1822726" cy="1235165"/>
            </a:xfrm>
            <a:custGeom>
              <a:avLst/>
              <a:gdLst/>
              <a:ahLst/>
              <a:cxnLst/>
              <a:rect r="r" b="b" t="t" l="l"/>
              <a:pathLst>
                <a:path h="1235165" w="1822726">
                  <a:moveTo>
                    <a:pt x="0" y="0"/>
                  </a:moveTo>
                  <a:lnTo>
                    <a:pt x="1822726" y="0"/>
                  </a:lnTo>
                  <a:lnTo>
                    <a:pt x="1822726" y="1235165"/>
                  </a:lnTo>
                  <a:lnTo>
                    <a:pt x="0" y="1235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433780" y="5052230"/>
              <a:ext cx="2025059" cy="1762552"/>
            </a:xfrm>
            <a:custGeom>
              <a:avLst/>
              <a:gdLst/>
              <a:ahLst/>
              <a:cxnLst/>
              <a:rect r="r" b="b" t="t" l="l"/>
              <a:pathLst>
                <a:path h="1762552" w="2025059">
                  <a:moveTo>
                    <a:pt x="0" y="0"/>
                  </a:moveTo>
                  <a:lnTo>
                    <a:pt x="2025060" y="0"/>
                  </a:lnTo>
                  <a:lnTo>
                    <a:pt x="2025060" y="1762551"/>
                  </a:lnTo>
                  <a:lnTo>
                    <a:pt x="0" y="1762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4660" y="5287803"/>
              <a:ext cx="2151193" cy="1613395"/>
            </a:xfrm>
            <a:custGeom>
              <a:avLst/>
              <a:gdLst/>
              <a:ahLst/>
              <a:cxnLst/>
              <a:rect r="r" b="b" t="t" l="l"/>
              <a:pathLst>
                <a:path h="1613395" w="2151193">
                  <a:moveTo>
                    <a:pt x="0" y="0"/>
                  </a:moveTo>
                  <a:lnTo>
                    <a:pt x="2151193" y="0"/>
                  </a:lnTo>
                  <a:lnTo>
                    <a:pt x="2151193" y="1613395"/>
                  </a:lnTo>
                  <a:lnTo>
                    <a:pt x="0" y="1613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195853" y="3912668"/>
              <a:ext cx="2295251" cy="949399"/>
            </a:xfrm>
            <a:custGeom>
              <a:avLst/>
              <a:gdLst/>
              <a:ahLst/>
              <a:cxnLst/>
              <a:rect r="r" b="b" t="t" l="l"/>
              <a:pathLst>
                <a:path h="949399" w="2295251">
                  <a:moveTo>
                    <a:pt x="0" y="0"/>
                  </a:moveTo>
                  <a:lnTo>
                    <a:pt x="2295251" y="0"/>
                  </a:lnTo>
                  <a:lnTo>
                    <a:pt x="2295251" y="949400"/>
                  </a:lnTo>
                  <a:lnTo>
                    <a:pt x="0" y="94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26861" y="3390771"/>
              <a:ext cx="1186791" cy="1186791"/>
            </a:xfrm>
            <a:custGeom>
              <a:avLst/>
              <a:gdLst/>
              <a:ahLst/>
              <a:cxnLst/>
              <a:rect r="r" b="b" t="t" l="l"/>
              <a:pathLst>
                <a:path h="1186791" w="1186791">
                  <a:moveTo>
                    <a:pt x="0" y="0"/>
                  </a:moveTo>
                  <a:lnTo>
                    <a:pt x="1186791" y="0"/>
                  </a:lnTo>
                  <a:lnTo>
                    <a:pt x="1186791" y="1186791"/>
                  </a:lnTo>
                  <a:lnTo>
                    <a:pt x="0" y="1186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904275" y="2397081"/>
              <a:ext cx="1784019" cy="1097309"/>
            </a:xfrm>
            <a:custGeom>
              <a:avLst/>
              <a:gdLst/>
              <a:ahLst/>
              <a:cxnLst/>
              <a:rect r="r" b="b" t="t" l="l"/>
              <a:pathLst>
                <a:path h="1097309" w="1784019">
                  <a:moveTo>
                    <a:pt x="0" y="0"/>
                  </a:moveTo>
                  <a:lnTo>
                    <a:pt x="1784019" y="0"/>
                  </a:lnTo>
                  <a:lnTo>
                    <a:pt x="1784019" y="1097309"/>
                  </a:lnTo>
                  <a:lnTo>
                    <a:pt x="0" y="109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4066265" y="4520011"/>
              <a:ext cx="1038328" cy="925056"/>
            </a:xfrm>
            <a:custGeom>
              <a:avLst/>
              <a:gdLst/>
              <a:ahLst/>
              <a:cxnLst/>
              <a:rect r="r" b="b" t="t" l="l"/>
              <a:pathLst>
                <a:path h="925056" w="1038328">
                  <a:moveTo>
                    <a:pt x="1038328" y="0"/>
                  </a:moveTo>
                  <a:lnTo>
                    <a:pt x="0" y="0"/>
                  </a:lnTo>
                  <a:lnTo>
                    <a:pt x="0" y="925056"/>
                  </a:lnTo>
                  <a:lnTo>
                    <a:pt x="1038328" y="925056"/>
                  </a:lnTo>
                  <a:lnTo>
                    <a:pt x="1038328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802289" y="4705167"/>
              <a:ext cx="1170920" cy="1043184"/>
            </a:xfrm>
            <a:custGeom>
              <a:avLst/>
              <a:gdLst/>
              <a:ahLst/>
              <a:cxnLst/>
              <a:rect r="r" b="b" t="t" l="l"/>
              <a:pathLst>
                <a:path h="1043184" w="1170920">
                  <a:moveTo>
                    <a:pt x="1170920" y="0"/>
                  </a:moveTo>
                  <a:lnTo>
                    <a:pt x="0" y="0"/>
                  </a:lnTo>
                  <a:lnTo>
                    <a:pt x="0" y="1043183"/>
                  </a:lnTo>
                  <a:lnTo>
                    <a:pt x="1170920" y="1043183"/>
                  </a:lnTo>
                  <a:lnTo>
                    <a:pt x="117092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928173" y="4897912"/>
              <a:ext cx="919152" cy="499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57"/>
                </a:lnSpc>
                <a:spcBef>
                  <a:spcPct val="0"/>
                </a:spcBef>
              </a:pPr>
              <a:r>
                <a:rPr lang="en-US" sz="1112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1112">
                  <a:solidFill>
                    <a:srgbClr val="000000"/>
                  </a:solidFill>
                  <a:latin typeface="Open Sans Bold"/>
                </a:rPr>
                <a:t>p2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true" flipV="false" rot="0">
              <a:off x="1766297" y="3158115"/>
              <a:ext cx="1085333" cy="966933"/>
            </a:xfrm>
            <a:custGeom>
              <a:avLst/>
              <a:gdLst/>
              <a:ahLst/>
              <a:cxnLst/>
              <a:rect r="r" b="b" t="t" l="l"/>
              <a:pathLst>
                <a:path h="966933" w="1085333">
                  <a:moveTo>
                    <a:pt x="1085333" y="0"/>
                  </a:moveTo>
                  <a:lnTo>
                    <a:pt x="0" y="0"/>
                  </a:lnTo>
                  <a:lnTo>
                    <a:pt x="0" y="966933"/>
                  </a:lnTo>
                  <a:lnTo>
                    <a:pt x="1085333" y="966933"/>
                  </a:lnTo>
                  <a:lnTo>
                    <a:pt x="1085333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882980" y="3344904"/>
              <a:ext cx="851967" cy="454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443"/>
                </a:lnSpc>
                <a:spcBef>
                  <a:spcPct val="0"/>
                </a:spcBef>
              </a:pPr>
              <a:r>
                <a:rPr lang="en-US" sz="1031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1031">
                  <a:solidFill>
                    <a:srgbClr val="000000"/>
                  </a:solidFill>
                  <a:latin typeface="Open Sans Bold"/>
                </a:rPr>
                <a:t>p3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true" flipV="false" rot="0">
              <a:off x="4066265" y="2947679"/>
              <a:ext cx="1163404" cy="1036487"/>
            </a:xfrm>
            <a:custGeom>
              <a:avLst/>
              <a:gdLst/>
              <a:ahLst/>
              <a:cxnLst/>
              <a:rect r="r" b="b" t="t" l="l"/>
              <a:pathLst>
                <a:path h="1036487" w="1163404">
                  <a:moveTo>
                    <a:pt x="1163404" y="0"/>
                  </a:moveTo>
                  <a:lnTo>
                    <a:pt x="0" y="0"/>
                  </a:lnTo>
                  <a:lnTo>
                    <a:pt x="0" y="1036487"/>
                  </a:lnTo>
                  <a:lnTo>
                    <a:pt x="1163404" y="1036487"/>
                  </a:lnTo>
                  <a:lnTo>
                    <a:pt x="1163404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4177894" y="4688773"/>
              <a:ext cx="815070" cy="445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81"/>
                </a:lnSpc>
                <a:spcBef>
                  <a:spcPct val="0"/>
                </a:spcBef>
              </a:pPr>
              <a:r>
                <a:rPr lang="en-US" sz="986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986">
                  <a:solidFill>
                    <a:srgbClr val="000000"/>
                  </a:solidFill>
                  <a:latin typeface="Open Sans Bold"/>
                </a:rPr>
                <a:t>p1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191341" y="3139065"/>
              <a:ext cx="913252" cy="496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47"/>
                </a:lnSpc>
                <a:spcBef>
                  <a:spcPct val="0"/>
                </a:spcBef>
              </a:pPr>
              <a:r>
                <a:rPr lang="en-US" sz="1105">
                  <a:solidFill>
                    <a:srgbClr val="000000"/>
                  </a:solidFill>
                  <a:latin typeface="Open Sans"/>
                </a:rPr>
                <a:t>Eu utilizo a </a:t>
              </a:r>
              <a:r>
                <a:rPr lang="en-US" sz="1105">
                  <a:solidFill>
                    <a:srgbClr val="000000"/>
                  </a:solidFill>
                  <a:latin typeface="Open Sans Bold"/>
                </a:rPr>
                <a:t>p4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06007" y="2695531"/>
            <a:ext cx="4027096" cy="5417129"/>
            <a:chOff x="0" y="0"/>
            <a:chExt cx="1456514" cy="195925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56514" cy="1959259"/>
            </a:xfrm>
            <a:custGeom>
              <a:avLst/>
              <a:gdLst/>
              <a:ahLst/>
              <a:cxnLst/>
              <a:rect r="r" b="b" t="t" l="l"/>
              <a:pathLst>
                <a:path h="1959259" w="1456514">
                  <a:moveTo>
                    <a:pt x="98045" y="0"/>
                  </a:moveTo>
                  <a:lnTo>
                    <a:pt x="1358469" y="0"/>
                  </a:lnTo>
                  <a:cubicBezTo>
                    <a:pt x="1384472" y="0"/>
                    <a:pt x="1409410" y="10330"/>
                    <a:pt x="1427797" y="28717"/>
                  </a:cubicBezTo>
                  <a:cubicBezTo>
                    <a:pt x="1446185" y="47104"/>
                    <a:pt x="1456514" y="72042"/>
                    <a:pt x="1456514" y="98045"/>
                  </a:cubicBezTo>
                  <a:lnTo>
                    <a:pt x="1456514" y="1861214"/>
                  </a:lnTo>
                  <a:cubicBezTo>
                    <a:pt x="1456514" y="1915363"/>
                    <a:pt x="1412618" y="1959259"/>
                    <a:pt x="1358469" y="1959259"/>
                  </a:cubicBezTo>
                  <a:lnTo>
                    <a:pt x="98045" y="1959259"/>
                  </a:lnTo>
                  <a:cubicBezTo>
                    <a:pt x="72042" y="1959259"/>
                    <a:pt x="47104" y="1948930"/>
                    <a:pt x="28717" y="1930543"/>
                  </a:cubicBezTo>
                  <a:cubicBezTo>
                    <a:pt x="10330" y="1912156"/>
                    <a:pt x="0" y="1887217"/>
                    <a:pt x="0" y="1861214"/>
                  </a:cubicBezTo>
                  <a:lnTo>
                    <a:pt x="0" y="98045"/>
                  </a:lnTo>
                  <a:cubicBezTo>
                    <a:pt x="0" y="43896"/>
                    <a:pt x="43896" y="0"/>
                    <a:pt x="98045" y="0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456514" cy="1997359"/>
            </a:xfrm>
            <a:prstGeom prst="rect">
              <a:avLst/>
            </a:prstGeom>
          </p:spPr>
          <p:txBody>
            <a:bodyPr anchor="ctr" rtlCol="false" tIns="36993" lIns="36993" bIns="36993" rIns="3699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407993" y="3117253"/>
            <a:ext cx="3823124" cy="84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66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Open Sans"/>
              </a:rPr>
              <a:t>Processo de </a:t>
            </a:r>
            <a:r>
              <a:rPr lang="en-US" sz="2475">
                <a:solidFill>
                  <a:srgbClr val="000000"/>
                </a:solidFill>
                <a:latin typeface="Open Sans Bold"/>
              </a:rPr>
              <a:t>REGISTRAÇÃO</a:t>
            </a:r>
            <a:r>
              <a:rPr lang="en-US" sz="2475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4410303" y="4472585"/>
            <a:ext cx="1818505" cy="3122685"/>
          </a:xfrm>
          <a:custGeom>
            <a:avLst/>
            <a:gdLst/>
            <a:ahLst/>
            <a:cxnLst/>
            <a:rect r="r" b="b" t="t" l="l"/>
            <a:pathLst>
              <a:path h="3122685" w="1818505">
                <a:moveTo>
                  <a:pt x="0" y="0"/>
                </a:moveTo>
                <a:lnTo>
                  <a:pt x="1818505" y="0"/>
                </a:lnTo>
                <a:lnTo>
                  <a:pt x="1818505" y="3122686"/>
                </a:lnTo>
                <a:lnTo>
                  <a:pt x="0" y="312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4574804" y="5303527"/>
            <a:ext cx="2810696" cy="794021"/>
          </a:xfrm>
          <a:custGeom>
            <a:avLst/>
            <a:gdLst/>
            <a:ahLst/>
            <a:cxnLst/>
            <a:rect r="r" b="b" t="t" l="l"/>
            <a:pathLst>
              <a:path h="794021" w="2810696">
                <a:moveTo>
                  <a:pt x="0" y="0"/>
                </a:moveTo>
                <a:lnTo>
                  <a:pt x="2810695" y="0"/>
                </a:lnTo>
                <a:lnTo>
                  <a:pt x="2810695" y="794021"/>
                </a:lnTo>
                <a:lnTo>
                  <a:pt x="0" y="7940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7842261" y="5143500"/>
            <a:ext cx="2349518" cy="910412"/>
            <a:chOff x="0" y="0"/>
            <a:chExt cx="3132691" cy="1213883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3132691" cy="1213883"/>
              <a:chOff x="0" y="0"/>
              <a:chExt cx="618803" cy="239779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618803" cy="239779"/>
              </a:xfrm>
              <a:custGeom>
                <a:avLst/>
                <a:gdLst/>
                <a:ahLst/>
                <a:cxnLst/>
                <a:rect r="r" b="b" t="t" l="l"/>
                <a:pathLst>
                  <a:path h="239779" w="618803">
                    <a:moveTo>
                      <a:pt x="0" y="0"/>
                    </a:moveTo>
                    <a:lnTo>
                      <a:pt x="618803" y="0"/>
                    </a:lnTo>
                    <a:lnTo>
                      <a:pt x="618803" y="239779"/>
                    </a:lnTo>
                    <a:lnTo>
                      <a:pt x="0" y="239779"/>
                    </a:lnTo>
                    <a:close/>
                  </a:path>
                </a:pathLst>
              </a:custGeom>
              <a:solidFill>
                <a:srgbClr val="B80000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618803" cy="2778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457799" y="114898"/>
              <a:ext cx="2217094" cy="86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Open Sans Bold"/>
                </a:rPr>
                <a:t>13K</a:t>
              </a:r>
              <a:r>
                <a:rPr lang="en-US" sz="1900">
                  <a:solidFill>
                    <a:srgbClr val="FFFFFF"/>
                  </a:solidFill>
                  <a:latin typeface="Open Sans"/>
                </a:rPr>
                <a:t> atendidos por ano</a:t>
              </a:r>
            </a:p>
          </p:txBody>
        </p:sp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1146129" y="4892020"/>
            <a:ext cx="1205528" cy="1205528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7143280" y="8904614"/>
            <a:ext cx="232040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9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676807"/>
            <a:ext cx="13880819" cy="88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Open Sans Bold"/>
              </a:rPr>
              <a:t>Desafio de GRANDE valor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8074560"/>
            <a:ext cx="2154776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70 IES (Logins)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574804" y="6672797"/>
            <a:ext cx="8292306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 Bold"/>
              </a:rPr>
              <a:t>1</a:t>
            </a:r>
            <a:r>
              <a:rPr lang="en-US" sz="3100">
                <a:solidFill>
                  <a:srgbClr val="000000"/>
                </a:solidFill>
                <a:latin typeface="Open Sans"/>
              </a:rPr>
              <a:t> Diploma registrado = R$ 60,00</a:t>
            </a:r>
          </a:p>
          <a:p>
            <a:pPr algn="ctr">
              <a:lnSpc>
                <a:spcPts val="4340"/>
              </a:lnSpc>
            </a:pPr>
          </a:p>
          <a:p>
            <a:pPr algn="ctr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Open Sans Bold"/>
              </a:rPr>
              <a:t>13K</a:t>
            </a:r>
            <a:r>
              <a:rPr lang="en-US" sz="3100">
                <a:solidFill>
                  <a:srgbClr val="000000"/>
                </a:solidFill>
                <a:latin typeface="Open Sans"/>
              </a:rPr>
              <a:t> Diplomas registrados = </a:t>
            </a:r>
            <a:r>
              <a:rPr lang="en-US" sz="3100">
                <a:solidFill>
                  <a:srgbClr val="B80000"/>
                </a:solidFill>
                <a:latin typeface="Open Sans Bold"/>
              </a:rPr>
              <a:t>R$ 780K por ano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DAF3QgMjET0</dc:identifier>
  <dcterms:modified xsi:type="dcterms:W3CDTF">2011-08-01T06:04:30Z</dcterms:modified>
  <cp:revision>1</cp:revision>
  <dc:title>1º Status Report - Registro de Diplomas Externos</dc:title>
</cp:coreProperties>
</file>